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71" r:id="rId5"/>
    <p:sldId id="258" r:id="rId6"/>
    <p:sldId id="259" r:id="rId7"/>
    <p:sldId id="261" r:id="rId8"/>
    <p:sldId id="262" r:id="rId9"/>
    <p:sldId id="272" r:id="rId10"/>
    <p:sldId id="263" r:id="rId11"/>
    <p:sldId id="264" r:id="rId12"/>
    <p:sldId id="265" r:id="rId13"/>
    <p:sldId id="266" r:id="rId14"/>
    <p:sldId id="267" r:id="rId15"/>
    <p:sldId id="269" r:id="rId16"/>
    <p:sldId id="270" r:id="rId17"/>
    <p:sldId id="274"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B5AA7-7A78-2BB1-B87F-8D68520631FB}" v="3309" dt="2020-03-16T19:07:49.933"/>
    <p1510:client id="{76347E9E-1A70-58E1-6F33-E3F1895CD1D0}" v="112" dt="2020-03-20T19:11:35.281"/>
    <p1510:client id="{8B85D97B-6A01-FE7C-A14E-6C42E003AA9B}" v="118" dt="2020-03-17T14:57:06.941"/>
    <p1510:client id="{D847C820-6A1E-7444-6892-E89A4AEF566A}" v="51" dt="2020-03-17T14:49:29.263"/>
    <p1510:client id="{DE389A6C-FBE7-A208-BC88-E8DF9714F41C}" v="234" dt="2020-03-20T17:31:44.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786AA662-D798-4EE3-9059-95ECCD6190E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1D7F3C1-C3D0-4295-AB18-188BE129C641}">
      <dgm:prSet/>
      <dgm:spPr/>
      <dgm:t>
        <a:bodyPr/>
        <a:lstStyle/>
        <a:p>
          <a:r>
            <a:rPr lang="en-US"/>
            <a:t>The virus is spread between people who are in close contact (within about 6 feet)</a:t>
          </a:r>
        </a:p>
      </dgm:t>
    </dgm:pt>
    <dgm:pt modelId="{BC97F9B9-EA4C-4A37-B481-CD52DFF5C918}" type="parTrans" cxnId="{3F1F2376-6A0B-4BFB-83C2-28F5F592FAC3}">
      <dgm:prSet/>
      <dgm:spPr/>
      <dgm:t>
        <a:bodyPr/>
        <a:lstStyle/>
        <a:p>
          <a:endParaRPr lang="en-US"/>
        </a:p>
      </dgm:t>
    </dgm:pt>
    <dgm:pt modelId="{251B3896-4EAA-4E34-9B50-3EE7E51BAB26}" type="sibTrans" cxnId="{3F1F2376-6A0B-4BFB-83C2-28F5F592FAC3}">
      <dgm:prSet/>
      <dgm:spPr/>
      <dgm:t>
        <a:bodyPr/>
        <a:lstStyle/>
        <a:p>
          <a:endParaRPr lang="en-US"/>
        </a:p>
      </dgm:t>
    </dgm:pt>
    <dgm:pt modelId="{5F0DA7D8-7159-4BD7-820C-F80AD340773A}">
      <dgm:prSet/>
      <dgm:spPr/>
      <dgm:t>
        <a:bodyPr/>
        <a:lstStyle/>
        <a:p>
          <a:r>
            <a:rPr lang="en-US"/>
            <a:t>Majority is spread through respiratory droplets produced when a person coughs or sneezes. </a:t>
          </a:r>
        </a:p>
      </dgm:t>
    </dgm:pt>
    <dgm:pt modelId="{E7359D60-06D9-4D48-A613-5858C3F80C80}" type="parTrans" cxnId="{B3B0FA1C-221D-4F7E-B412-C7CCAF4E9AD3}">
      <dgm:prSet/>
      <dgm:spPr/>
      <dgm:t>
        <a:bodyPr/>
        <a:lstStyle/>
        <a:p>
          <a:endParaRPr lang="en-US"/>
        </a:p>
      </dgm:t>
    </dgm:pt>
    <dgm:pt modelId="{DB17AE17-CCED-49CD-A5F8-8A6BDB3687EB}" type="sibTrans" cxnId="{B3B0FA1C-221D-4F7E-B412-C7CCAF4E9AD3}">
      <dgm:prSet/>
      <dgm:spPr/>
      <dgm:t>
        <a:bodyPr/>
        <a:lstStyle/>
        <a:p>
          <a:endParaRPr lang="en-US"/>
        </a:p>
      </dgm:t>
    </dgm:pt>
    <dgm:pt modelId="{AE2ABA6B-E348-4B35-B4E8-455172814CEB}">
      <dgm:prSet/>
      <dgm:spPr/>
      <dgm:t>
        <a:bodyPr/>
        <a:lstStyle/>
        <a:p>
          <a:r>
            <a:rPr lang="en-US"/>
            <a:t>HOWEVER … we touch everything! </a:t>
          </a:r>
        </a:p>
      </dgm:t>
    </dgm:pt>
    <dgm:pt modelId="{2402F01D-65C1-4029-B43D-BC249D1C636E}" type="parTrans" cxnId="{A2C239DF-9F5D-4902-A8F4-C0F4868EEA69}">
      <dgm:prSet/>
      <dgm:spPr/>
      <dgm:t>
        <a:bodyPr/>
        <a:lstStyle/>
        <a:p>
          <a:endParaRPr lang="en-US"/>
        </a:p>
      </dgm:t>
    </dgm:pt>
    <dgm:pt modelId="{2EA58B7D-06ED-4EE2-9768-437A0C117162}" type="sibTrans" cxnId="{A2C239DF-9F5D-4902-A8F4-C0F4868EEA69}">
      <dgm:prSet/>
      <dgm:spPr/>
      <dgm:t>
        <a:bodyPr/>
        <a:lstStyle/>
        <a:p>
          <a:endParaRPr lang="en-US"/>
        </a:p>
      </dgm:t>
    </dgm:pt>
    <dgm:pt modelId="{81C1BDCA-01F7-402F-9C78-C5C443C7B5CE}" type="pres">
      <dgm:prSet presAssocID="{786AA662-D798-4EE3-9059-95ECCD6190EA}" presName="root" presStyleCnt="0">
        <dgm:presLayoutVars>
          <dgm:dir/>
          <dgm:resizeHandles val="exact"/>
        </dgm:presLayoutVars>
      </dgm:prSet>
      <dgm:spPr/>
    </dgm:pt>
    <dgm:pt modelId="{7CD464FA-F560-4E6F-B24A-6B05AB3F2626}" type="pres">
      <dgm:prSet presAssocID="{41D7F3C1-C3D0-4295-AB18-188BE129C641}" presName="compNode" presStyleCnt="0"/>
      <dgm:spPr/>
    </dgm:pt>
    <dgm:pt modelId="{2D3712ED-8540-463F-8305-E8AC5D115667}" type="pres">
      <dgm:prSet presAssocID="{41D7F3C1-C3D0-4295-AB18-188BE129C641}" presName="bgRect" presStyleLbl="bgShp" presStyleIdx="0" presStyleCnt="3"/>
      <dgm:spPr/>
    </dgm:pt>
    <dgm:pt modelId="{38395593-7468-409A-88BA-307905570120}" type="pres">
      <dgm:prSet presAssocID="{41D7F3C1-C3D0-4295-AB18-188BE129C6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erpillar"/>
        </a:ext>
      </dgm:extLst>
    </dgm:pt>
    <dgm:pt modelId="{21CCEC79-7C22-49A1-9FED-3018D75A587A}" type="pres">
      <dgm:prSet presAssocID="{41D7F3C1-C3D0-4295-AB18-188BE129C641}" presName="spaceRect" presStyleCnt="0"/>
      <dgm:spPr/>
    </dgm:pt>
    <dgm:pt modelId="{F80A5595-23B0-4EF6-ADEE-D278E5B5BE02}" type="pres">
      <dgm:prSet presAssocID="{41D7F3C1-C3D0-4295-AB18-188BE129C641}" presName="parTx" presStyleLbl="revTx" presStyleIdx="0" presStyleCnt="3">
        <dgm:presLayoutVars>
          <dgm:chMax val="0"/>
          <dgm:chPref val="0"/>
        </dgm:presLayoutVars>
      </dgm:prSet>
      <dgm:spPr/>
    </dgm:pt>
    <dgm:pt modelId="{5EB825BA-CA82-402A-A9C8-36112AEA11B4}" type="pres">
      <dgm:prSet presAssocID="{251B3896-4EAA-4E34-9B50-3EE7E51BAB26}" presName="sibTrans" presStyleCnt="0"/>
      <dgm:spPr/>
    </dgm:pt>
    <dgm:pt modelId="{ABAB697C-9A00-4A00-919F-A9B29E65A654}" type="pres">
      <dgm:prSet presAssocID="{5F0DA7D8-7159-4BD7-820C-F80AD340773A}" presName="compNode" presStyleCnt="0"/>
      <dgm:spPr/>
    </dgm:pt>
    <dgm:pt modelId="{77351A3C-6CCD-4F19-BC6B-BA0480268EF5}" type="pres">
      <dgm:prSet presAssocID="{5F0DA7D8-7159-4BD7-820C-F80AD340773A}" presName="bgRect" presStyleLbl="bgShp" presStyleIdx="1" presStyleCnt="3"/>
      <dgm:spPr/>
    </dgm:pt>
    <dgm:pt modelId="{B37B92BF-4366-4076-826E-811798666DC9}" type="pres">
      <dgm:prSet presAssocID="{5F0DA7D8-7159-4BD7-820C-F80AD34077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3AEAFB3F-534C-42CF-8C63-E45912639101}" type="pres">
      <dgm:prSet presAssocID="{5F0DA7D8-7159-4BD7-820C-F80AD340773A}" presName="spaceRect" presStyleCnt="0"/>
      <dgm:spPr/>
    </dgm:pt>
    <dgm:pt modelId="{DEC36B0A-E927-41E5-9B16-D9787B99A6D9}" type="pres">
      <dgm:prSet presAssocID="{5F0DA7D8-7159-4BD7-820C-F80AD340773A}" presName="parTx" presStyleLbl="revTx" presStyleIdx="1" presStyleCnt="3">
        <dgm:presLayoutVars>
          <dgm:chMax val="0"/>
          <dgm:chPref val="0"/>
        </dgm:presLayoutVars>
      </dgm:prSet>
      <dgm:spPr/>
    </dgm:pt>
    <dgm:pt modelId="{BB1FAF61-8F62-4CF5-987A-9D0B1653C52B}" type="pres">
      <dgm:prSet presAssocID="{DB17AE17-CCED-49CD-A5F8-8A6BDB3687EB}" presName="sibTrans" presStyleCnt="0"/>
      <dgm:spPr/>
    </dgm:pt>
    <dgm:pt modelId="{F9F7DAA3-F96F-4438-8DA2-04E86FEE7955}" type="pres">
      <dgm:prSet presAssocID="{AE2ABA6B-E348-4B35-B4E8-455172814CEB}" presName="compNode" presStyleCnt="0"/>
      <dgm:spPr/>
    </dgm:pt>
    <dgm:pt modelId="{774F1FB1-6B66-486E-9FB2-8A0C2A03C6ED}" type="pres">
      <dgm:prSet presAssocID="{AE2ABA6B-E348-4B35-B4E8-455172814CEB}" presName="bgRect" presStyleLbl="bgShp" presStyleIdx="2" presStyleCnt="3"/>
      <dgm:spPr/>
    </dgm:pt>
    <dgm:pt modelId="{9E97DE2C-2013-43E5-A371-5878F80F1A90}" type="pres">
      <dgm:prSet presAssocID="{AE2ABA6B-E348-4B35-B4E8-455172814C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632B66AD-90F2-44C7-A05F-E57A9A9D6150}" type="pres">
      <dgm:prSet presAssocID="{AE2ABA6B-E348-4B35-B4E8-455172814CEB}" presName="spaceRect" presStyleCnt="0"/>
      <dgm:spPr/>
    </dgm:pt>
    <dgm:pt modelId="{4DEAE42D-EC88-4461-BD8D-71A1CDDE9BCE}" type="pres">
      <dgm:prSet presAssocID="{AE2ABA6B-E348-4B35-B4E8-455172814CEB}" presName="parTx" presStyleLbl="revTx" presStyleIdx="2" presStyleCnt="3">
        <dgm:presLayoutVars>
          <dgm:chMax val="0"/>
          <dgm:chPref val="0"/>
        </dgm:presLayoutVars>
      </dgm:prSet>
      <dgm:spPr/>
    </dgm:pt>
  </dgm:ptLst>
  <dgm:cxnLst>
    <dgm:cxn modelId="{5D54820A-E45C-4CF5-8B28-995F8FF8A02A}" type="presOf" srcId="{5F0DA7D8-7159-4BD7-820C-F80AD340773A}" destId="{DEC36B0A-E927-41E5-9B16-D9787B99A6D9}" srcOrd="0" destOrd="0" presId="urn:microsoft.com/office/officeart/2018/2/layout/IconVerticalSolidList"/>
    <dgm:cxn modelId="{B3B0FA1C-221D-4F7E-B412-C7CCAF4E9AD3}" srcId="{786AA662-D798-4EE3-9059-95ECCD6190EA}" destId="{5F0DA7D8-7159-4BD7-820C-F80AD340773A}" srcOrd="1" destOrd="0" parTransId="{E7359D60-06D9-4D48-A613-5858C3F80C80}" sibTransId="{DB17AE17-CCED-49CD-A5F8-8A6BDB3687EB}"/>
    <dgm:cxn modelId="{3F1F2376-6A0B-4BFB-83C2-28F5F592FAC3}" srcId="{786AA662-D798-4EE3-9059-95ECCD6190EA}" destId="{41D7F3C1-C3D0-4295-AB18-188BE129C641}" srcOrd="0" destOrd="0" parTransId="{BC97F9B9-EA4C-4A37-B481-CD52DFF5C918}" sibTransId="{251B3896-4EAA-4E34-9B50-3EE7E51BAB26}"/>
    <dgm:cxn modelId="{42E93C8B-F74C-42D9-B5AE-B5517F6536C8}" type="presOf" srcId="{41D7F3C1-C3D0-4295-AB18-188BE129C641}" destId="{F80A5595-23B0-4EF6-ADEE-D278E5B5BE02}" srcOrd="0" destOrd="0" presId="urn:microsoft.com/office/officeart/2018/2/layout/IconVerticalSolidList"/>
    <dgm:cxn modelId="{620A57DD-B554-4287-98D9-42600499B2D2}" type="presOf" srcId="{786AA662-D798-4EE3-9059-95ECCD6190EA}" destId="{81C1BDCA-01F7-402F-9C78-C5C443C7B5CE}" srcOrd="0" destOrd="0" presId="urn:microsoft.com/office/officeart/2018/2/layout/IconVerticalSolidList"/>
    <dgm:cxn modelId="{0CB433DF-7E35-49B0-9956-A5DBB46075DA}" type="presOf" srcId="{AE2ABA6B-E348-4B35-B4E8-455172814CEB}" destId="{4DEAE42D-EC88-4461-BD8D-71A1CDDE9BCE}" srcOrd="0" destOrd="0" presId="urn:microsoft.com/office/officeart/2018/2/layout/IconVerticalSolidList"/>
    <dgm:cxn modelId="{A2C239DF-9F5D-4902-A8F4-C0F4868EEA69}" srcId="{786AA662-D798-4EE3-9059-95ECCD6190EA}" destId="{AE2ABA6B-E348-4B35-B4E8-455172814CEB}" srcOrd="2" destOrd="0" parTransId="{2402F01D-65C1-4029-B43D-BC249D1C636E}" sibTransId="{2EA58B7D-06ED-4EE2-9768-437A0C117162}"/>
    <dgm:cxn modelId="{A6188405-9AF4-4AE5-A0D7-733102CFEE16}" type="presParOf" srcId="{81C1BDCA-01F7-402F-9C78-C5C443C7B5CE}" destId="{7CD464FA-F560-4E6F-B24A-6B05AB3F2626}" srcOrd="0" destOrd="0" presId="urn:microsoft.com/office/officeart/2018/2/layout/IconVerticalSolidList"/>
    <dgm:cxn modelId="{5CDEF60D-73F5-420E-B51C-A14B6DEC9236}" type="presParOf" srcId="{7CD464FA-F560-4E6F-B24A-6B05AB3F2626}" destId="{2D3712ED-8540-463F-8305-E8AC5D115667}" srcOrd="0" destOrd="0" presId="urn:microsoft.com/office/officeart/2018/2/layout/IconVerticalSolidList"/>
    <dgm:cxn modelId="{D24BED48-397D-4C07-B633-B83C9596C739}" type="presParOf" srcId="{7CD464FA-F560-4E6F-B24A-6B05AB3F2626}" destId="{38395593-7468-409A-88BA-307905570120}" srcOrd="1" destOrd="0" presId="urn:microsoft.com/office/officeart/2018/2/layout/IconVerticalSolidList"/>
    <dgm:cxn modelId="{B5D34A6A-F1B1-4586-B27B-1C299E8EC1D0}" type="presParOf" srcId="{7CD464FA-F560-4E6F-B24A-6B05AB3F2626}" destId="{21CCEC79-7C22-49A1-9FED-3018D75A587A}" srcOrd="2" destOrd="0" presId="urn:microsoft.com/office/officeart/2018/2/layout/IconVerticalSolidList"/>
    <dgm:cxn modelId="{26BEE486-8EA6-4989-B938-396682D32576}" type="presParOf" srcId="{7CD464FA-F560-4E6F-B24A-6B05AB3F2626}" destId="{F80A5595-23B0-4EF6-ADEE-D278E5B5BE02}" srcOrd="3" destOrd="0" presId="urn:microsoft.com/office/officeart/2018/2/layout/IconVerticalSolidList"/>
    <dgm:cxn modelId="{778911CE-96CA-441D-95EC-91623A4BFBA4}" type="presParOf" srcId="{81C1BDCA-01F7-402F-9C78-C5C443C7B5CE}" destId="{5EB825BA-CA82-402A-A9C8-36112AEA11B4}" srcOrd="1" destOrd="0" presId="urn:microsoft.com/office/officeart/2018/2/layout/IconVerticalSolidList"/>
    <dgm:cxn modelId="{FE3FBCBE-6783-4115-828F-C69B092877DC}" type="presParOf" srcId="{81C1BDCA-01F7-402F-9C78-C5C443C7B5CE}" destId="{ABAB697C-9A00-4A00-919F-A9B29E65A654}" srcOrd="2" destOrd="0" presId="urn:microsoft.com/office/officeart/2018/2/layout/IconVerticalSolidList"/>
    <dgm:cxn modelId="{F6AE1D78-6309-4B34-9C20-1C4A796A405E}" type="presParOf" srcId="{ABAB697C-9A00-4A00-919F-A9B29E65A654}" destId="{77351A3C-6CCD-4F19-BC6B-BA0480268EF5}" srcOrd="0" destOrd="0" presId="urn:microsoft.com/office/officeart/2018/2/layout/IconVerticalSolidList"/>
    <dgm:cxn modelId="{7E460063-506A-41FF-9469-F17C9CF30E32}" type="presParOf" srcId="{ABAB697C-9A00-4A00-919F-A9B29E65A654}" destId="{B37B92BF-4366-4076-826E-811798666DC9}" srcOrd="1" destOrd="0" presId="urn:microsoft.com/office/officeart/2018/2/layout/IconVerticalSolidList"/>
    <dgm:cxn modelId="{37935869-8805-4588-AADD-7D07D10D1F0E}" type="presParOf" srcId="{ABAB697C-9A00-4A00-919F-A9B29E65A654}" destId="{3AEAFB3F-534C-42CF-8C63-E45912639101}" srcOrd="2" destOrd="0" presId="urn:microsoft.com/office/officeart/2018/2/layout/IconVerticalSolidList"/>
    <dgm:cxn modelId="{530E0781-2D59-4B0B-BEFB-D2C962A695C6}" type="presParOf" srcId="{ABAB697C-9A00-4A00-919F-A9B29E65A654}" destId="{DEC36B0A-E927-41E5-9B16-D9787B99A6D9}" srcOrd="3" destOrd="0" presId="urn:microsoft.com/office/officeart/2018/2/layout/IconVerticalSolidList"/>
    <dgm:cxn modelId="{80F4218C-4656-4203-8FA6-1A3EDEA4F3A9}" type="presParOf" srcId="{81C1BDCA-01F7-402F-9C78-C5C443C7B5CE}" destId="{BB1FAF61-8F62-4CF5-987A-9D0B1653C52B}" srcOrd="3" destOrd="0" presId="urn:microsoft.com/office/officeart/2018/2/layout/IconVerticalSolidList"/>
    <dgm:cxn modelId="{730C44C7-9404-44BC-8A2D-14A9AEC0E0FD}" type="presParOf" srcId="{81C1BDCA-01F7-402F-9C78-C5C443C7B5CE}" destId="{F9F7DAA3-F96F-4438-8DA2-04E86FEE7955}" srcOrd="4" destOrd="0" presId="urn:microsoft.com/office/officeart/2018/2/layout/IconVerticalSolidList"/>
    <dgm:cxn modelId="{13F283F6-7ABA-4E83-99E7-FF76CD37A3BE}" type="presParOf" srcId="{F9F7DAA3-F96F-4438-8DA2-04E86FEE7955}" destId="{774F1FB1-6B66-486E-9FB2-8A0C2A03C6ED}" srcOrd="0" destOrd="0" presId="urn:microsoft.com/office/officeart/2018/2/layout/IconVerticalSolidList"/>
    <dgm:cxn modelId="{79C1FF6E-FD4E-4F29-8D17-18B72C54479A}" type="presParOf" srcId="{F9F7DAA3-F96F-4438-8DA2-04E86FEE7955}" destId="{9E97DE2C-2013-43E5-A371-5878F80F1A90}" srcOrd="1" destOrd="0" presId="urn:microsoft.com/office/officeart/2018/2/layout/IconVerticalSolidList"/>
    <dgm:cxn modelId="{578223DC-2CB6-4490-A461-918AC8FAC1ED}" type="presParOf" srcId="{F9F7DAA3-F96F-4438-8DA2-04E86FEE7955}" destId="{632B66AD-90F2-44C7-A05F-E57A9A9D6150}" srcOrd="2" destOrd="0" presId="urn:microsoft.com/office/officeart/2018/2/layout/IconVerticalSolidList"/>
    <dgm:cxn modelId="{15481C18-C729-4D68-AC19-948B8EA55607}" type="presParOf" srcId="{F9F7DAA3-F96F-4438-8DA2-04E86FEE7955}" destId="{4DEAE42D-EC88-4461-BD8D-71A1CDDE9B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E1E8A0-9BDA-423F-A564-7C1DCA74FE4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2A7F41A-D9A0-41EF-9B14-11B6A05879D3}">
      <dgm:prSet/>
      <dgm:spPr/>
      <dgm:t>
        <a:bodyPr/>
        <a:lstStyle/>
        <a:p>
          <a:r>
            <a:rPr lang="en-US"/>
            <a:t>Be aware of the symptoms. Fever. Cough. Shortness of Breath.</a:t>
          </a:r>
        </a:p>
      </dgm:t>
    </dgm:pt>
    <dgm:pt modelId="{96068855-99F3-4AE9-8FDE-BE4C767771F8}" type="parTrans" cxnId="{90A69614-A24A-45B4-9E0C-AEC1AD363FE0}">
      <dgm:prSet/>
      <dgm:spPr/>
      <dgm:t>
        <a:bodyPr/>
        <a:lstStyle/>
        <a:p>
          <a:endParaRPr lang="en-US"/>
        </a:p>
      </dgm:t>
    </dgm:pt>
    <dgm:pt modelId="{7BC66BA2-1D81-42FB-B624-6E883D498B54}" type="sibTrans" cxnId="{90A69614-A24A-45B4-9E0C-AEC1AD363FE0}">
      <dgm:prSet/>
      <dgm:spPr/>
      <dgm:t>
        <a:bodyPr/>
        <a:lstStyle/>
        <a:p>
          <a:endParaRPr lang="en-US"/>
        </a:p>
      </dgm:t>
    </dgm:pt>
    <dgm:pt modelId="{DBF1D7F6-F1EF-4014-B213-F83BCA49603C}">
      <dgm:prSet/>
      <dgm:spPr/>
      <dgm:t>
        <a:bodyPr/>
        <a:lstStyle/>
        <a:p>
          <a:r>
            <a:rPr lang="en-US"/>
            <a:t>Avoid contact with people who are sick.</a:t>
          </a:r>
        </a:p>
      </dgm:t>
    </dgm:pt>
    <dgm:pt modelId="{676E6F43-3D7B-45F6-9A9D-318DDA93404F}" type="parTrans" cxnId="{721672C7-CD97-4D3C-999B-850A244073AB}">
      <dgm:prSet/>
      <dgm:spPr/>
      <dgm:t>
        <a:bodyPr/>
        <a:lstStyle/>
        <a:p>
          <a:endParaRPr lang="en-US"/>
        </a:p>
      </dgm:t>
    </dgm:pt>
    <dgm:pt modelId="{BFE3F0B9-8453-400E-801B-8F7208BA5CE0}" type="sibTrans" cxnId="{721672C7-CD97-4D3C-999B-850A244073AB}">
      <dgm:prSet/>
      <dgm:spPr/>
      <dgm:t>
        <a:bodyPr/>
        <a:lstStyle/>
        <a:p>
          <a:endParaRPr lang="en-US"/>
        </a:p>
      </dgm:t>
    </dgm:pt>
    <dgm:pt modelId="{D14E917C-1636-415E-9EEC-5643FCB40F36}">
      <dgm:prSet/>
      <dgm:spPr/>
      <dgm:t>
        <a:bodyPr/>
        <a:lstStyle/>
        <a:p>
          <a:r>
            <a:rPr lang="en-US"/>
            <a:t>Avoid touching your eyes, nose and mouth with un-washed hands.</a:t>
          </a:r>
        </a:p>
      </dgm:t>
    </dgm:pt>
    <dgm:pt modelId="{949D1F85-D0A8-4626-9034-6B4DEEEAF0A6}" type="parTrans" cxnId="{9159FE08-58EC-470B-81B4-4AD1BA9B46FA}">
      <dgm:prSet/>
      <dgm:spPr/>
      <dgm:t>
        <a:bodyPr/>
        <a:lstStyle/>
        <a:p>
          <a:endParaRPr lang="en-US"/>
        </a:p>
      </dgm:t>
    </dgm:pt>
    <dgm:pt modelId="{65F7BADD-9855-46B6-B16B-CD11452B1070}" type="sibTrans" cxnId="{9159FE08-58EC-470B-81B4-4AD1BA9B46FA}">
      <dgm:prSet/>
      <dgm:spPr/>
      <dgm:t>
        <a:bodyPr/>
        <a:lstStyle/>
        <a:p>
          <a:endParaRPr lang="en-US"/>
        </a:p>
      </dgm:t>
    </dgm:pt>
    <dgm:pt modelId="{2A6CDAFC-9F10-40BD-8ADB-30CFBA7CE57A}">
      <dgm:prSet/>
      <dgm:spPr/>
      <dgm:t>
        <a:bodyPr/>
        <a:lstStyle/>
        <a:p>
          <a:r>
            <a:rPr lang="en-US"/>
            <a:t>Wash Hands often. </a:t>
          </a:r>
        </a:p>
      </dgm:t>
    </dgm:pt>
    <dgm:pt modelId="{4DBF5FA2-ADE0-4C1D-8617-C3BC411EFC92}" type="parTrans" cxnId="{C84F232B-9E3A-4EFF-AE54-EBFEC53D677C}">
      <dgm:prSet/>
      <dgm:spPr/>
      <dgm:t>
        <a:bodyPr/>
        <a:lstStyle/>
        <a:p>
          <a:endParaRPr lang="en-US"/>
        </a:p>
      </dgm:t>
    </dgm:pt>
    <dgm:pt modelId="{53C6D793-C7BF-41AE-BA64-7F38F5F96FAA}" type="sibTrans" cxnId="{C84F232B-9E3A-4EFF-AE54-EBFEC53D677C}">
      <dgm:prSet/>
      <dgm:spPr/>
      <dgm:t>
        <a:bodyPr/>
        <a:lstStyle/>
        <a:p>
          <a:endParaRPr lang="en-US"/>
        </a:p>
      </dgm:t>
    </dgm:pt>
    <dgm:pt modelId="{11E4A8E4-D1AA-49E0-90CA-295E40D3FECD}" type="pres">
      <dgm:prSet presAssocID="{6FE1E8A0-9BDA-423F-A564-7C1DCA74FE4F}" presName="root" presStyleCnt="0">
        <dgm:presLayoutVars>
          <dgm:dir/>
          <dgm:resizeHandles val="exact"/>
        </dgm:presLayoutVars>
      </dgm:prSet>
      <dgm:spPr/>
    </dgm:pt>
    <dgm:pt modelId="{04C471F5-7F07-4E79-B55D-D527A06F4BFE}" type="pres">
      <dgm:prSet presAssocID="{42A7F41A-D9A0-41EF-9B14-11B6A05879D3}" presName="compNode" presStyleCnt="0"/>
      <dgm:spPr/>
    </dgm:pt>
    <dgm:pt modelId="{AA9D16C8-7EBD-448F-8EF7-0144BBF50754}" type="pres">
      <dgm:prSet presAssocID="{42A7F41A-D9A0-41EF-9B14-11B6A05879D3}" presName="bgRect" presStyleLbl="bgShp" presStyleIdx="0" presStyleCnt="4"/>
      <dgm:spPr/>
    </dgm:pt>
    <dgm:pt modelId="{7AB77543-4B7A-4769-BBA6-F9A735EBAF79}" type="pres">
      <dgm:prSet presAssocID="{42A7F41A-D9A0-41EF-9B14-11B6A05879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3C922815-15B8-4BD5-BAC4-D4CD8E36871C}" type="pres">
      <dgm:prSet presAssocID="{42A7F41A-D9A0-41EF-9B14-11B6A05879D3}" presName="spaceRect" presStyleCnt="0"/>
      <dgm:spPr/>
    </dgm:pt>
    <dgm:pt modelId="{F31965E6-B1E2-46CA-80F6-7E7DB5820D72}" type="pres">
      <dgm:prSet presAssocID="{42A7F41A-D9A0-41EF-9B14-11B6A05879D3}" presName="parTx" presStyleLbl="revTx" presStyleIdx="0" presStyleCnt="4">
        <dgm:presLayoutVars>
          <dgm:chMax val="0"/>
          <dgm:chPref val="0"/>
        </dgm:presLayoutVars>
      </dgm:prSet>
      <dgm:spPr/>
    </dgm:pt>
    <dgm:pt modelId="{04EEB652-C1B7-4A7D-A145-147F37C366F5}" type="pres">
      <dgm:prSet presAssocID="{7BC66BA2-1D81-42FB-B624-6E883D498B54}" presName="sibTrans" presStyleCnt="0"/>
      <dgm:spPr/>
    </dgm:pt>
    <dgm:pt modelId="{5F97D7D3-F732-4227-8B1D-B03851479253}" type="pres">
      <dgm:prSet presAssocID="{DBF1D7F6-F1EF-4014-B213-F83BCA49603C}" presName="compNode" presStyleCnt="0"/>
      <dgm:spPr/>
    </dgm:pt>
    <dgm:pt modelId="{65739511-5E50-4F1A-9030-0F8ECA8617EB}" type="pres">
      <dgm:prSet presAssocID="{DBF1D7F6-F1EF-4014-B213-F83BCA49603C}" presName="bgRect" presStyleLbl="bgShp" presStyleIdx="1" presStyleCnt="4"/>
      <dgm:spPr/>
    </dgm:pt>
    <dgm:pt modelId="{A2EA8F8E-540A-4B71-BCF3-63536EE9C602}" type="pres">
      <dgm:prSet presAssocID="{DBF1D7F6-F1EF-4014-B213-F83BCA4960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434DD70D-558F-40C6-AF01-6D2F0BCD581D}" type="pres">
      <dgm:prSet presAssocID="{DBF1D7F6-F1EF-4014-B213-F83BCA49603C}" presName="spaceRect" presStyleCnt="0"/>
      <dgm:spPr/>
    </dgm:pt>
    <dgm:pt modelId="{8E7CE00A-8AF1-480A-871B-B169A884FA6C}" type="pres">
      <dgm:prSet presAssocID="{DBF1D7F6-F1EF-4014-B213-F83BCA49603C}" presName="parTx" presStyleLbl="revTx" presStyleIdx="1" presStyleCnt="4">
        <dgm:presLayoutVars>
          <dgm:chMax val="0"/>
          <dgm:chPref val="0"/>
        </dgm:presLayoutVars>
      </dgm:prSet>
      <dgm:spPr/>
    </dgm:pt>
    <dgm:pt modelId="{F89A6E21-5FFF-4577-BC9C-188CCAC3F47A}" type="pres">
      <dgm:prSet presAssocID="{BFE3F0B9-8453-400E-801B-8F7208BA5CE0}" presName="sibTrans" presStyleCnt="0"/>
      <dgm:spPr/>
    </dgm:pt>
    <dgm:pt modelId="{EDC7BB5F-2876-4291-91DC-D29E0AAD9988}" type="pres">
      <dgm:prSet presAssocID="{D14E917C-1636-415E-9EEC-5643FCB40F36}" presName="compNode" presStyleCnt="0"/>
      <dgm:spPr/>
    </dgm:pt>
    <dgm:pt modelId="{B8B559A6-2C72-4210-B2D9-6A2465258BF2}" type="pres">
      <dgm:prSet presAssocID="{D14E917C-1636-415E-9EEC-5643FCB40F36}" presName="bgRect" presStyleLbl="bgShp" presStyleIdx="2" presStyleCnt="4"/>
      <dgm:spPr/>
    </dgm:pt>
    <dgm:pt modelId="{48DFA857-19F6-49C3-9513-92E94E5E64C3}" type="pres">
      <dgm:prSet presAssocID="{D14E917C-1636-415E-9EEC-5643FCB40F3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D83448BA-A40B-4789-AE2B-F3DCD8D4283B}" type="pres">
      <dgm:prSet presAssocID="{D14E917C-1636-415E-9EEC-5643FCB40F36}" presName="spaceRect" presStyleCnt="0"/>
      <dgm:spPr/>
    </dgm:pt>
    <dgm:pt modelId="{8088C800-D1DE-49C9-A64C-50071961AB4F}" type="pres">
      <dgm:prSet presAssocID="{D14E917C-1636-415E-9EEC-5643FCB40F36}" presName="parTx" presStyleLbl="revTx" presStyleIdx="2" presStyleCnt="4">
        <dgm:presLayoutVars>
          <dgm:chMax val="0"/>
          <dgm:chPref val="0"/>
        </dgm:presLayoutVars>
      </dgm:prSet>
      <dgm:spPr/>
    </dgm:pt>
    <dgm:pt modelId="{BF3D6AF7-0CA5-428F-AC92-78B2102C9840}" type="pres">
      <dgm:prSet presAssocID="{65F7BADD-9855-46B6-B16B-CD11452B1070}" presName="sibTrans" presStyleCnt="0"/>
      <dgm:spPr/>
    </dgm:pt>
    <dgm:pt modelId="{7AEF07A6-D70D-4AFE-8E1D-C893C02F249E}" type="pres">
      <dgm:prSet presAssocID="{2A6CDAFC-9F10-40BD-8ADB-30CFBA7CE57A}" presName="compNode" presStyleCnt="0"/>
      <dgm:spPr/>
    </dgm:pt>
    <dgm:pt modelId="{A2D5126F-2C6D-47BC-9DA2-7801020631E6}" type="pres">
      <dgm:prSet presAssocID="{2A6CDAFC-9F10-40BD-8ADB-30CFBA7CE57A}" presName="bgRect" presStyleLbl="bgShp" presStyleIdx="3" presStyleCnt="4"/>
      <dgm:spPr/>
    </dgm:pt>
    <dgm:pt modelId="{A9BE2D81-30AA-45C7-82A1-CC23D05B439C}" type="pres">
      <dgm:prSet presAssocID="{2A6CDAFC-9F10-40BD-8ADB-30CFBA7CE5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nk"/>
        </a:ext>
      </dgm:extLst>
    </dgm:pt>
    <dgm:pt modelId="{763DFD62-9EBA-4E69-8F57-276A632F014F}" type="pres">
      <dgm:prSet presAssocID="{2A6CDAFC-9F10-40BD-8ADB-30CFBA7CE57A}" presName="spaceRect" presStyleCnt="0"/>
      <dgm:spPr/>
    </dgm:pt>
    <dgm:pt modelId="{CC32410F-9EF1-49DA-AC29-240A8DBD6C07}" type="pres">
      <dgm:prSet presAssocID="{2A6CDAFC-9F10-40BD-8ADB-30CFBA7CE57A}" presName="parTx" presStyleLbl="revTx" presStyleIdx="3" presStyleCnt="4">
        <dgm:presLayoutVars>
          <dgm:chMax val="0"/>
          <dgm:chPref val="0"/>
        </dgm:presLayoutVars>
      </dgm:prSet>
      <dgm:spPr/>
    </dgm:pt>
  </dgm:ptLst>
  <dgm:cxnLst>
    <dgm:cxn modelId="{9159FE08-58EC-470B-81B4-4AD1BA9B46FA}" srcId="{6FE1E8A0-9BDA-423F-A564-7C1DCA74FE4F}" destId="{D14E917C-1636-415E-9EEC-5643FCB40F36}" srcOrd="2" destOrd="0" parTransId="{949D1F85-D0A8-4626-9034-6B4DEEEAF0A6}" sibTransId="{65F7BADD-9855-46B6-B16B-CD11452B1070}"/>
    <dgm:cxn modelId="{DA8F610E-0A71-4F13-ABC4-AFAB2442EFFF}" type="presOf" srcId="{2A6CDAFC-9F10-40BD-8ADB-30CFBA7CE57A}" destId="{CC32410F-9EF1-49DA-AC29-240A8DBD6C07}" srcOrd="0" destOrd="0" presId="urn:microsoft.com/office/officeart/2018/2/layout/IconVerticalSolidList"/>
    <dgm:cxn modelId="{90A69614-A24A-45B4-9E0C-AEC1AD363FE0}" srcId="{6FE1E8A0-9BDA-423F-A564-7C1DCA74FE4F}" destId="{42A7F41A-D9A0-41EF-9B14-11B6A05879D3}" srcOrd="0" destOrd="0" parTransId="{96068855-99F3-4AE9-8FDE-BE4C767771F8}" sibTransId="{7BC66BA2-1D81-42FB-B624-6E883D498B54}"/>
    <dgm:cxn modelId="{C84F232B-9E3A-4EFF-AE54-EBFEC53D677C}" srcId="{6FE1E8A0-9BDA-423F-A564-7C1DCA74FE4F}" destId="{2A6CDAFC-9F10-40BD-8ADB-30CFBA7CE57A}" srcOrd="3" destOrd="0" parTransId="{4DBF5FA2-ADE0-4C1D-8617-C3BC411EFC92}" sibTransId="{53C6D793-C7BF-41AE-BA64-7F38F5F96FAA}"/>
    <dgm:cxn modelId="{A2B20447-07C8-4F7F-A1EC-6EBB92A34433}" type="presOf" srcId="{DBF1D7F6-F1EF-4014-B213-F83BCA49603C}" destId="{8E7CE00A-8AF1-480A-871B-B169A884FA6C}" srcOrd="0" destOrd="0" presId="urn:microsoft.com/office/officeart/2018/2/layout/IconVerticalSolidList"/>
    <dgm:cxn modelId="{2D35056D-0036-4373-874B-0DF4582CEFF9}" type="presOf" srcId="{42A7F41A-D9A0-41EF-9B14-11B6A05879D3}" destId="{F31965E6-B1E2-46CA-80F6-7E7DB5820D72}" srcOrd="0" destOrd="0" presId="urn:microsoft.com/office/officeart/2018/2/layout/IconVerticalSolidList"/>
    <dgm:cxn modelId="{721672C7-CD97-4D3C-999B-850A244073AB}" srcId="{6FE1E8A0-9BDA-423F-A564-7C1DCA74FE4F}" destId="{DBF1D7F6-F1EF-4014-B213-F83BCA49603C}" srcOrd="1" destOrd="0" parTransId="{676E6F43-3D7B-45F6-9A9D-318DDA93404F}" sibTransId="{BFE3F0B9-8453-400E-801B-8F7208BA5CE0}"/>
    <dgm:cxn modelId="{51DFD5D1-779B-46CB-A785-5B60105D1CF3}" type="presOf" srcId="{D14E917C-1636-415E-9EEC-5643FCB40F36}" destId="{8088C800-D1DE-49C9-A64C-50071961AB4F}" srcOrd="0" destOrd="0" presId="urn:microsoft.com/office/officeart/2018/2/layout/IconVerticalSolidList"/>
    <dgm:cxn modelId="{0F45A0EE-2FD9-466E-9D28-9197DB3D08F4}" type="presOf" srcId="{6FE1E8A0-9BDA-423F-A564-7C1DCA74FE4F}" destId="{11E4A8E4-D1AA-49E0-90CA-295E40D3FECD}" srcOrd="0" destOrd="0" presId="urn:microsoft.com/office/officeart/2018/2/layout/IconVerticalSolidList"/>
    <dgm:cxn modelId="{A69E8C7D-02C3-4DFF-A462-3176F2B9D08D}" type="presParOf" srcId="{11E4A8E4-D1AA-49E0-90CA-295E40D3FECD}" destId="{04C471F5-7F07-4E79-B55D-D527A06F4BFE}" srcOrd="0" destOrd="0" presId="urn:microsoft.com/office/officeart/2018/2/layout/IconVerticalSolidList"/>
    <dgm:cxn modelId="{2382669E-5BF9-4EE5-BE4E-009FD3BDE314}" type="presParOf" srcId="{04C471F5-7F07-4E79-B55D-D527A06F4BFE}" destId="{AA9D16C8-7EBD-448F-8EF7-0144BBF50754}" srcOrd="0" destOrd="0" presId="urn:microsoft.com/office/officeart/2018/2/layout/IconVerticalSolidList"/>
    <dgm:cxn modelId="{CFF34CD0-B10D-409D-AFDF-3AB1B8DDAEC4}" type="presParOf" srcId="{04C471F5-7F07-4E79-B55D-D527A06F4BFE}" destId="{7AB77543-4B7A-4769-BBA6-F9A735EBAF79}" srcOrd="1" destOrd="0" presId="urn:microsoft.com/office/officeart/2018/2/layout/IconVerticalSolidList"/>
    <dgm:cxn modelId="{BBD5E449-4BBC-4518-AA4A-B0A09A4EBD50}" type="presParOf" srcId="{04C471F5-7F07-4E79-B55D-D527A06F4BFE}" destId="{3C922815-15B8-4BD5-BAC4-D4CD8E36871C}" srcOrd="2" destOrd="0" presId="urn:microsoft.com/office/officeart/2018/2/layout/IconVerticalSolidList"/>
    <dgm:cxn modelId="{EA026D5A-7CB3-437F-83B9-DF1E5E587164}" type="presParOf" srcId="{04C471F5-7F07-4E79-B55D-D527A06F4BFE}" destId="{F31965E6-B1E2-46CA-80F6-7E7DB5820D72}" srcOrd="3" destOrd="0" presId="urn:microsoft.com/office/officeart/2018/2/layout/IconVerticalSolidList"/>
    <dgm:cxn modelId="{15E71B70-E71E-4E00-999D-5B65BEB8D9C2}" type="presParOf" srcId="{11E4A8E4-D1AA-49E0-90CA-295E40D3FECD}" destId="{04EEB652-C1B7-4A7D-A145-147F37C366F5}" srcOrd="1" destOrd="0" presId="urn:microsoft.com/office/officeart/2018/2/layout/IconVerticalSolidList"/>
    <dgm:cxn modelId="{68B0DA55-3A00-483F-9F20-2303445CFEDA}" type="presParOf" srcId="{11E4A8E4-D1AA-49E0-90CA-295E40D3FECD}" destId="{5F97D7D3-F732-4227-8B1D-B03851479253}" srcOrd="2" destOrd="0" presId="urn:microsoft.com/office/officeart/2018/2/layout/IconVerticalSolidList"/>
    <dgm:cxn modelId="{93C43FAE-BFFB-4272-A3B6-E764FBD0AF22}" type="presParOf" srcId="{5F97D7D3-F732-4227-8B1D-B03851479253}" destId="{65739511-5E50-4F1A-9030-0F8ECA8617EB}" srcOrd="0" destOrd="0" presId="urn:microsoft.com/office/officeart/2018/2/layout/IconVerticalSolidList"/>
    <dgm:cxn modelId="{B68EFA7F-73DD-4D2D-8C39-E6D6B7DA0CD3}" type="presParOf" srcId="{5F97D7D3-F732-4227-8B1D-B03851479253}" destId="{A2EA8F8E-540A-4B71-BCF3-63536EE9C602}" srcOrd="1" destOrd="0" presId="urn:microsoft.com/office/officeart/2018/2/layout/IconVerticalSolidList"/>
    <dgm:cxn modelId="{35CDD25D-58C0-4DA3-831B-53623F04DACF}" type="presParOf" srcId="{5F97D7D3-F732-4227-8B1D-B03851479253}" destId="{434DD70D-558F-40C6-AF01-6D2F0BCD581D}" srcOrd="2" destOrd="0" presId="urn:microsoft.com/office/officeart/2018/2/layout/IconVerticalSolidList"/>
    <dgm:cxn modelId="{E72B4F43-567C-4A67-9A1F-E931356BD865}" type="presParOf" srcId="{5F97D7D3-F732-4227-8B1D-B03851479253}" destId="{8E7CE00A-8AF1-480A-871B-B169A884FA6C}" srcOrd="3" destOrd="0" presId="urn:microsoft.com/office/officeart/2018/2/layout/IconVerticalSolidList"/>
    <dgm:cxn modelId="{9F56A04E-C4DC-4DF8-9234-8409239981C0}" type="presParOf" srcId="{11E4A8E4-D1AA-49E0-90CA-295E40D3FECD}" destId="{F89A6E21-5FFF-4577-BC9C-188CCAC3F47A}" srcOrd="3" destOrd="0" presId="urn:microsoft.com/office/officeart/2018/2/layout/IconVerticalSolidList"/>
    <dgm:cxn modelId="{32565DC5-9221-425A-ADED-0BF2CB7790BE}" type="presParOf" srcId="{11E4A8E4-D1AA-49E0-90CA-295E40D3FECD}" destId="{EDC7BB5F-2876-4291-91DC-D29E0AAD9988}" srcOrd="4" destOrd="0" presId="urn:microsoft.com/office/officeart/2018/2/layout/IconVerticalSolidList"/>
    <dgm:cxn modelId="{BBC5081B-353A-4E5A-873B-32CCB2E6880E}" type="presParOf" srcId="{EDC7BB5F-2876-4291-91DC-D29E0AAD9988}" destId="{B8B559A6-2C72-4210-B2D9-6A2465258BF2}" srcOrd="0" destOrd="0" presId="urn:microsoft.com/office/officeart/2018/2/layout/IconVerticalSolidList"/>
    <dgm:cxn modelId="{AD167A2D-B131-4D36-A98D-4A10C946E8F8}" type="presParOf" srcId="{EDC7BB5F-2876-4291-91DC-D29E0AAD9988}" destId="{48DFA857-19F6-49C3-9513-92E94E5E64C3}" srcOrd="1" destOrd="0" presId="urn:microsoft.com/office/officeart/2018/2/layout/IconVerticalSolidList"/>
    <dgm:cxn modelId="{E94F304A-154D-4FD3-9EFF-335FD244B402}" type="presParOf" srcId="{EDC7BB5F-2876-4291-91DC-D29E0AAD9988}" destId="{D83448BA-A40B-4789-AE2B-F3DCD8D4283B}" srcOrd="2" destOrd="0" presId="urn:microsoft.com/office/officeart/2018/2/layout/IconVerticalSolidList"/>
    <dgm:cxn modelId="{58731A46-5054-48A2-BF11-F5A1FC691709}" type="presParOf" srcId="{EDC7BB5F-2876-4291-91DC-D29E0AAD9988}" destId="{8088C800-D1DE-49C9-A64C-50071961AB4F}" srcOrd="3" destOrd="0" presId="urn:microsoft.com/office/officeart/2018/2/layout/IconVerticalSolidList"/>
    <dgm:cxn modelId="{09E0B2DD-CBAF-4DE1-821E-EEF6095EF017}" type="presParOf" srcId="{11E4A8E4-D1AA-49E0-90CA-295E40D3FECD}" destId="{BF3D6AF7-0CA5-428F-AC92-78B2102C9840}" srcOrd="5" destOrd="0" presId="urn:microsoft.com/office/officeart/2018/2/layout/IconVerticalSolidList"/>
    <dgm:cxn modelId="{86615C40-EFD5-41CC-BDFC-35D627FF3809}" type="presParOf" srcId="{11E4A8E4-D1AA-49E0-90CA-295E40D3FECD}" destId="{7AEF07A6-D70D-4AFE-8E1D-C893C02F249E}" srcOrd="6" destOrd="0" presId="urn:microsoft.com/office/officeart/2018/2/layout/IconVerticalSolidList"/>
    <dgm:cxn modelId="{7B0E21A9-AF4C-4CFF-8A8F-34534A047AAB}" type="presParOf" srcId="{7AEF07A6-D70D-4AFE-8E1D-C893C02F249E}" destId="{A2D5126F-2C6D-47BC-9DA2-7801020631E6}" srcOrd="0" destOrd="0" presId="urn:microsoft.com/office/officeart/2018/2/layout/IconVerticalSolidList"/>
    <dgm:cxn modelId="{8B5EF5D5-4EA5-4915-BF4E-A51E9DAE5FD9}" type="presParOf" srcId="{7AEF07A6-D70D-4AFE-8E1D-C893C02F249E}" destId="{A9BE2D81-30AA-45C7-82A1-CC23D05B439C}" srcOrd="1" destOrd="0" presId="urn:microsoft.com/office/officeart/2018/2/layout/IconVerticalSolidList"/>
    <dgm:cxn modelId="{30408823-4E42-4BE2-8E0B-C8F2E42F0231}" type="presParOf" srcId="{7AEF07A6-D70D-4AFE-8E1D-C893C02F249E}" destId="{763DFD62-9EBA-4E69-8F57-276A632F014F}" srcOrd="2" destOrd="0" presId="urn:microsoft.com/office/officeart/2018/2/layout/IconVerticalSolidList"/>
    <dgm:cxn modelId="{5BC92F91-6246-4354-93A3-9AB106C28929}" type="presParOf" srcId="{7AEF07A6-D70D-4AFE-8E1D-C893C02F249E}" destId="{CC32410F-9EF1-49DA-AC29-240A8DBD6C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2F52CC-B397-45D9-955F-03A87DDADD0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3F061A1-9DE6-476E-81E4-5834D99FB65F}">
      <dgm:prSet/>
      <dgm:spPr/>
      <dgm:t>
        <a:bodyPr/>
        <a:lstStyle/>
        <a:p>
          <a:pPr>
            <a:lnSpc>
              <a:spcPct val="100000"/>
            </a:lnSpc>
          </a:pPr>
          <a:r>
            <a:rPr lang="en-US"/>
            <a:t>There is not currently a vaccine to protect against covid-19. Right now, the best defense is to practice preventative actions.</a:t>
          </a:r>
        </a:p>
      </dgm:t>
    </dgm:pt>
    <dgm:pt modelId="{DFFE3E5E-F33E-4504-9787-0569CEE84D42}" type="parTrans" cxnId="{6F0CE3FD-0B7D-4957-9D15-5A342D111DE9}">
      <dgm:prSet/>
      <dgm:spPr/>
      <dgm:t>
        <a:bodyPr/>
        <a:lstStyle/>
        <a:p>
          <a:endParaRPr lang="en-US"/>
        </a:p>
      </dgm:t>
    </dgm:pt>
    <dgm:pt modelId="{6C037F4B-9CB6-4CEA-8604-4D38B18D7EAE}" type="sibTrans" cxnId="{6F0CE3FD-0B7D-4957-9D15-5A342D111DE9}">
      <dgm:prSet/>
      <dgm:spPr/>
      <dgm:t>
        <a:bodyPr/>
        <a:lstStyle/>
        <a:p>
          <a:endParaRPr lang="en-US"/>
        </a:p>
      </dgm:t>
    </dgm:pt>
    <dgm:pt modelId="{EF494DC8-FEBA-4B1B-8CE9-06C903EC5F76}">
      <dgm:prSet/>
      <dgm:spPr/>
      <dgm:t>
        <a:bodyPr/>
        <a:lstStyle/>
        <a:p>
          <a:pPr>
            <a:lnSpc>
              <a:spcPct val="100000"/>
            </a:lnSpc>
          </a:pPr>
          <a:r>
            <a:rPr lang="en-US"/>
            <a:t>Additionally, there is no treatment for Covid-19.</a:t>
          </a:r>
        </a:p>
      </dgm:t>
    </dgm:pt>
    <dgm:pt modelId="{F154EFD2-38F5-4C35-B172-02AB86F59CC8}" type="parTrans" cxnId="{B6E7EA3C-2901-4E17-A4E7-83CA2549F8C4}">
      <dgm:prSet/>
      <dgm:spPr/>
      <dgm:t>
        <a:bodyPr/>
        <a:lstStyle/>
        <a:p>
          <a:endParaRPr lang="en-US"/>
        </a:p>
      </dgm:t>
    </dgm:pt>
    <dgm:pt modelId="{774830C1-9D8B-4F0E-A30F-9D7BF79B8815}" type="sibTrans" cxnId="{B6E7EA3C-2901-4E17-A4E7-83CA2549F8C4}">
      <dgm:prSet/>
      <dgm:spPr/>
      <dgm:t>
        <a:bodyPr/>
        <a:lstStyle/>
        <a:p>
          <a:endParaRPr lang="en-US"/>
        </a:p>
      </dgm:t>
    </dgm:pt>
    <dgm:pt modelId="{6C8BA1EC-7C78-43A0-B569-6E712864E588}" type="pres">
      <dgm:prSet presAssocID="{E62F52CC-B397-45D9-955F-03A87DDADD02}" presName="root" presStyleCnt="0">
        <dgm:presLayoutVars>
          <dgm:dir/>
          <dgm:resizeHandles val="exact"/>
        </dgm:presLayoutVars>
      </dgm:prSet>
      <dgm:spPr/>
    </dgm:pt>
    <dgm:pt modelId="{C6925C0E-B28D-4AF8-BA15-45086D450429}" type="pres">
      <dgm:prSet presAssocID="{A3F061A1-9DE6-476E-81E4-5834D99FB65F}" presName="compNode" presStyleCnt="0"/>
      <dgm:spPr/>
    </dgm:pt>
    <dgm:pt modelId="{3D9C6E51-0B25-4594-BA9F-0107BC61B551}" type="pres">
      <dgm:prSet presAssocID="{A3F061A1-9DE6-476E-81E4-5834D99FB65F}" presName="bgRect" presStyleLbl="bgShp" presStyleIdx="0" presStyleCnt="2"/>
      <dgm:spPr/>
    </dgm:pt>
    <dgm:pt modelId="{74F4FB02-E6A8-4487-B487-601111C77D2E}" type="pres">
      <dgm:prSet presAssocID="{A3F061A1-9DE6-476E-81E4-5834D99FB6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2BC74C5-8235-45F5-81F1-11987E291E88}" type="pres">
      <dgm:prSet presAssocID="{A3F061A1-9DE6-476E-81E4-5834D99FB65F}" presName="spaceRect" presStyleCnt="0"/>
      <dgm:spPr/>
    </dgm:pt>
    <dgm:pt modelId="{6E4B0DF8-B267-405E-A7C2-91BF018F31C1}" type="pres">
      <dgm:prSet presAssocID="{A3F061A1-9DE6-476E-81E4-5834D99FB65F}" presName="parTx" presStyleLbl="revTx" presStyleIdx="0" presStyleCnt="2">
        <dgm:presLayoutVars>
          <dgm:chMax val="0"/>
          <dgm:chPref val="0"/>
        </dgm:presLayoutVars>
      </dgm:prSet>
      <dgm:spPr/>
    </dgm:pt>
    <dgm:pt modelId="{40CA5522-05CE-4211-B9E5-13E0575F2DA8}" type="pres">
      <dgm:prSet presAssocID="{6C037F4B-9CB6-4CEA-8604-4D38B18D7EAE}" presName="sibTrans" presStyleCnt="0"/>
      <dgm:spPr/>
    </dgm:pt>
    <dgm:pt modelId="{DC3D6795-DACF-44B0-900B-9C8A068AD2EF}" type="pres">
      <dgm:prSet presAssocID="{EF494DC8-FEBA-4B1B-8CE9-06C903EC5F76}" presName="compNode" presStyleCnt="0"/>
      <dgm:spPr/>
    </dgm:pt>
    <dgm:pt modelId="{342FE19E-B0E2-427E-B756-8EDB94C6FC72}" type="pres">
      <dgm:prSet presAssocID="{EF494DC8-FEBA-4B1B-8CE9-06C903EC5F76}" presName="bgRect" presStyleLbl="bgShp" presStyleIdx="1" presStyleCnt="2"/>
      <dgm:spPr/>
    </dgm:pt>
    <dgm:pt modelId="{FE896A33-EEE9-4E0A-B22D-04EF6185678C}" type="pres">
      <dgm:prSet presAssocID="{EF494DC8-FEBA-4B1B-8CE9-06C903EC5F7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1DF6BE70-13FD-4907-874D-02090F6E3E87}" type="pres">
      <dgm:prSet presAssocID="{EF494DC8-FEBA-4B1B-8CE9-06C903EC5F76}" presName="spaceRect" presStyleCnt="0"/>
      <dgm:spPr/>
    </dgm:pt>
    <dgm:pt modelId="{A10275FD-A7DA-4C5C-9F31-C02889A1220F}" type="pres">
      <dgm:prSet presAssocID="{EF494DC8-FEBA-4B1B-8CE9-06C903EC5F76}" presName="parTx" presStyleLbl="revTx" presStyleIdx="1" presStyleCnt="2">
        <dgm:presLayoutVars>
          <dgm:chMax val="0"/>
          <dgm:chPref val="0"/>
        </dgm:presLayoutVars>
      </dgm:prSet>
      <dgm:spPr/>
    </dgm:pt>
  </dgm:ptLst>
  <dgm:cxnLst>
    <dgm:cxn modelId="{B226CF0A-7E98-40D1-8CE3-C20CAAD7EFA9}" type="presOf" srcId="{A3F061A1-9DE6-476E-81E4-5834D99FB65F}" destId="{6E4B0DF8-B267-405E-A7C2-91BF018F31C1}" srcOrd="0" destOrd="0" presId="urn:microsoft.com/office/officeart/2018/2/layout/IconVerticalSolidList"/>
    <dgm:cxn modelId="{B6E7EA3C-2901-4E17-A4E7-83CA2549F8C4}" srcId="{E62F52CC-B397-45D9-955F-03A87DDADD02}" destId="{EF494DC8-FEBA-4B1B-8CE9-06C903EC5F76}" srcOrd="1" destOrd="0" parTransId="{F154EFD2-38F5-4C35-B172-02AB86F59CC8}" sibTransId="{774830C1-9D8B-4F0E-A30F-9D7BF79B8815}"/>
    <dgm:cxn modelId="{24304D4C-995F-486A-8847-BFB75DD252CC}" type="presOf" srcId="{E62F52CC-B397-45D9-955F-03A87DDADD02}" destId="{6C8BA1EC-7C78-43A0-B569-6E712864E588}" srcOrd="0" destOrd="0" presId="urn:microsoft.com/office/officeart/2018/2/layout/IconVerticalSolidList"/>
    <dgm:cxn modelId="{DEE66850-9268-49B7-81FF-8B53069457D4}" type="presOf" srcId="{EF494DC8-FEBA-4B1B-8CE9-06C903EC5F76}" destId="{A10275FD-A7DA-4C5C-9F31-C02889A1220F}" srcOrd="0" destOrd="0" presId="urn:microsoft.com/office/officeart/2018/2/layout/IconVerticalSolidList"/>
    <dgm:cxn modelId="{6F0CE3FD-0B7D-4957-9D15-5A342D111DE9}" srcId="{E62F52CC-B397-45D9-955F-03A87DDADD02}" destId="{A3F061A1-9DE6-476E-81E4-5834D99FB65F}" srcOrd="0" destOrd="0" parTransId="{DFFE3E5E-F33E-4504-9787-0569CEE84D42}" sibTransId="{6C037F4B-9CB6-4CEA-8604-4D38B18D7EAE}"/>
    <dgm:cxn modelId="{E8E29914-211B-4BB1-AA22-0950AE091E9D}" type="presParOf" srcId="{6C8BA1EC-7C78-43A0-B569-6E712864E588}" destId="{C6925C0E-B28D-4AF8-BA15-45086D450429}" srcOrd="0" destOrd="0" presId="urn:microsoft.com/office/officeart/2018/2/layout/IconVerticalSolidList"/>
    <dgm:cxn modelId="{CCC643A2-B5A0-419F-928B-7BF25E73D493}" type="presParOf" srcId="{C6925C0E-B28D-4AF8-BA15-45086D450429}" destId="{3D9C6E51-0B25-4594-BA9F-0107BC61B551}" srcOrd="0" destOrd="0" presId="urn:microsoft.com/office/officeart/2018/2/layout/IconVerticalSolidList"/>
    <dgm:cxn modelId="{BC6EC71A-4426-49A8-933C-9DFA4D95B3B2}" type="presParOf" srcId="{C6925C0E-B28D-4AF8-BA15-45086D450429}" destId="{74F4FB02-E6A8-4487-B487-601111C77D2E}" srcOrd="1" destOrd="0" presId="urn:microsoft.com/office/officeart/2018/2/layout/IconVerticalSolidList"/>
    <dgm:cxn modelId="{9084FF69-2B07-4B73-8474-87830D34F717}" type="presParOf" srcId="{C6925C0E-B28D-4AF8-BA15-45086D450429}" destId="{02BC74C5-8235-45F5-81F1-11987E291E88}" srcOrd="2" destOrd="0" presId="urn:microsoft.com/office/officeart/2018/2/layout/IconVerticalSolidList"/>
    <dgm:cxn modelId="{A82BAD45-AD22-488D-A77A-B2B7643FA113}" type="presParOf" srcId="{C6925C0E-B28D-4AF8-BA15-45086D450429}" destId="{6E4B0DF8-B267-405E-A7C2-91BF018F31C1}" srcOrd="3" destOrd="0" presId="urn:microsoft.com/office/officeart/2018/2/layout/IconVerticalSolidList"/>
    <dgm:cxn modelId="{11CC5DE8-2182-4861-9981-DA2CAF18F2CE}" type="presParOf" srcId="{6C8BA1EC-7C78-43A0-B569-6E712864E588}" destId="{40CA5522-05CE-4211-B9E5-13E0575F2DA8}" srcOrd="1" destOrd="0" presId="urn:microsoft.com/office/officeart/2018/2/layout/IconVerticalSolidList"/>
    <dgm:cxn modelId="{25030CE3-0019-44CD-97A1-418B46635CF4}" type="presParOf" srcId="{6C8BA1EC-7C78-43A0-B569-6E712864E588}" destId="{DC3D6795-DACF-44B0-900B-9C8A068AD2EF}" srcOrd="2" destOrd="0" presId="urn:microsoft.com/office/officeart/2018/2/layout/IconVerticalSolidList"/>
    <dgm:cxn modelId="{82766B45-92A8-449A-AEB1-C926F5438430}" type="presParOf" srcId="{DC3D6795-DACF-44B0-900B-9C8A068AD2EF}" destId="{342FE19E-B0E2-427E-B756-8EDB94C6FC72}" srcOrd="0" destOrd="0" presId="urn:microsoft.com/office/officeart/2018/2/layout/IconVerticalSolidList"/>
    <dgm:cxn modelId="{BC3D346C-3903-4364-B241-9E855AA4905E}" type="presParOf" srcId="{DC3D6795-DACF-44B0-900B-9C8A068AD2EF}" destId="{FE896A33-EEE9-4E0A-B22D-04EF6185678C}" srcOrd="1" destOrd="0" presId="urn:microsoft.com/office/officeart/2018/2/layout/IconVerticalSolidList"/>
    <dgm:cxn modelId="{4991A6DA-8C80-43D1-8FFC-9D7543F50731}" type="presParOf" srcId="{DC3D6795-DACF-44B0-900B-9C8A068AD2EF}" destId="{1DF6BE70-13FD-4907-874D-02090F6E3E87}" srcOrd="2" destOrd="0" presId="urn:microsoft.com/office/officeart/2018/2/layout/IconVerticalSolidList"/>
    <dgm:cxn modelId="{CD612718-EA89-4769-93CE-2E9F99DCC849}" type="presParOf" srcId="{DC3D6795-DACF-44B0-900B-9C8A068AD2EF}" destId="{A10275FD-A7DA-4C5C-9F31-C02889A122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3DE1DA-AD66-43F9-907D-1FE0F578002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50168BB-F634-4B54-B20F-A472944D4F51}">
      <dgm:prSet/>
      <dgm:spPr/>
      <dgm:t>
        <a:bodyPr/>
        <a:lstStyle/>
        <a:p>
          <a:pPr>
            <a:defRPr cap="all"/>
          </a:pPr>
          <a:r>
            <a:rPr lang="en-US"/>
            <a:t>Youthcare is taking precaution. Not just to protect you but your loved ones.</a:t>
          </a:r>
        </a:p>
      </dgm:t>
    </dgm:pt>
    <dgm:pt modelId="{766212C8-2860-4458-9E92-A19DAA619B42}" type="parTrans" cxnId="{ECD18F21-EA1B-48B0-B9F7-0283BA390CC1}">
      <dgm:prSet/>
      <dgm:spPr/>
      <dgm:t>
        <a:bodyPr/>
        <a:lstStyle/>
        <a:p>
          <a:endParaRPr lang="en-US"/>
        </a:p>
      </dgm:t>
    </dgm:pt>
    <dgm:pt modelId="{79AF3B76-D7C1-4CE1-BB95-44D9B4CADCE1}" type="sibTrans" cxnId="{ECD18F21-EA1B-48B0-B9F7-0283BA390CC1}">
      <dgm:prSet/>
      <dgm:spPr/>
      <dgm:t>
        <a:bodyPr/>
        <a:lstStyle/>
        <a:p>
          <a:endParaRPr lang="en-US"/>
        </a:p>
      </dgm:t>
    </dgm:pt>
    <dgm:pt modelId="{AA836527-4C8D-497B-AB7E-AC4008F2FD78}">
      <dgm:prSet/>
      <dgm:spPr/>
      <dgm:t>
        <a:bodyPr/>
        <a:lstStyle/>
        <a:p>
          <a:pPr>
            <a:defRPr cap="all"/>
          </a:pPr>
          <a:r>
            <a:rPr lang="en-US"/>
            <a:t>You have 24/7 medical attention. If symptoms arise, we can combat them fast. </a:t>
          </a:r>
        </a:p>
      </dgm:t>
    </dgm:pt>
    <dgm:pt modelId="{771E8334-2F35-4EB5-B863-AD602F3DDD68}" type="parTrans" cxnId="{917DE37D-9930-4427-8866-FE9207B3E7EF}">
      <dgm:prSet/>
      <dgm:spPr/>
      <dgm:t>
        <a:bodyPr/>
        <a:lstStyle/>
        <a:p>
          <a:endParaRPr lang="en-US"/>
        </a:p>
      </dgm:t>
    </dgm:pt>
    <dgm:pt modelId="{BE63D163-FFF4-41A1-96A9-142F3D3409B2}" type="sibTrans" cxnId="{917DE37D-9930-4427-8866-FE9207B3E7EF}">
      <dgm:prSet/>
      <dgm:spPr/>
      <dgm:t>
        <a:bodyPr/>
        <a:lstStyle/>
        <a:p>
          <a:endParaRPr lang="en-US"/>
        </a:p>
      </dgm:t>
    </dgm:pt>
    <dgm:pt modelId="{D4513A80-9E85-49FA-8C10-1147B5EEDCC3}">
      <dgm:prSet/>
      <dgm:spPr/>
      <dgm:t>
        <a:bodyPr/>
        <a:lstStyle/>
        <a:p>
          <a:pPr>
            <a:defRPr cap="all"/>
          </a:pPr>
          <a:r>
            <a:rPr lang="en-US"/>
            <a:t>You, your staff, your teachers, your therapists will make sure you are clean!</a:t>
          </a:r>
        </a:p>
      </dgm:t>
    </dgm:pt>
    <dgm:pt modelId="{1E0FDBDC-BE66-4243-8AF6-F80ED1BFA806}" type="parTrans" cxnId="{AEB389FD-F933-4DE5-A994-15B36AF00DDE}">
      <dgm:prSet/>
      <dgm:spPr/>
      <dgm:t>
        <a:bodyPr/>
        <a:lstStyle/>
        <a:p>
          <a:endParaRPr lang="en-US"/>
        </a:p>
      </dgm:t>
    </dgm:pt>
    <dgm:pt modelId="{4CEF89AD-4E54-4955-B9E3-B57E7585C4E0}" type="sibTrans" cxnId="{AEB389FD-F933-4DE5-A994-15B36AF00DDE}">
      <dgm:prSet/>
      <dgm:spPr/>
      <dgm:t>
        <a:bodyPr/>
        <a:lstStyle/>
        <a:p>
          <a:endParaRPr lang="en-US"/>
        </a:p>
      </dgm:t>
    </dgm:pt>
    <dgm:pt modelId="{3C75B9C6-88F4-49BE-8F3B-B4AE8C51D091}" type="pres">
      <dgm:prSet presAssocID="{433DE1DA-AD66-43F9-907D-1FE0F5780021}" presName="root" presStyleCnt="0">
        <dgm:presLayoutVars>
          <dgm:dir/>
          <dgm:resizeHandles val="exact"/>
        </dgm:presLayoutVars>
      </dgm:prSet>
      <dgm:spPr/>
    </dgm:pt>
    <dgm:pt modelId="{0751E80F-3519-4CF8-AE60-5FEAD759D9A0}" type="pres">
      <dgm:prSet presAssocID="{F50168BB-F634-4B54-B20F-A472944D4F51}" presName="compNode" presStyleCnt="0"/>
      <dgm:spPr/>
    </dgm:pt>
    <dgm:pt modelId="{A7746922-9EE8-4ECE-8A29-1B2EAB053E0C}" type="pres">
      <dgm:prSet presAssocID="{F50168BB-F634-4B54-B20F-A472944D4F51}" presName="iconBgRect" presStyleLbl="bgShp" presStyleIdx="0" presStyleCnt="3"/>
      <dgm:spPr/>
    </dgm:pt>
    <dgm:pt modelId="{692FCE74-FCC9-49A5-BBA3-BCE8B2AE89EE}" type="pres">
      <dgm:prSet presAssocID="{F50168BB-F634-4B54-B20F-A472944D4F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ve Letter"/>
        </a:ext>
      </dgm:extLst>
    </dgm:pt>
    <dgm:pt modelId="{A2C6CF9A-B1D2-42DB-8A36-A31C52B03458}" type="pres">
      <dgm:prSet presAssocID="{F50168BB-F634-4B54-B20F-A472944D4F51}" presName="spaceRect" presStyleCnt="0"/>
      <dgm:spPr/>
    </dgm:pt>
    <dgm:pt modelId="{84861C08-15B0-41DE-A4A7-4C96697C8E77}" type="pres">
      <dgm:prSet presAssocID="{F50168BB-F634-4B54-B20F-A472944D4F51}" presName="textRect" presStyleLbl="revTx" presStyleIdx="0" presStyleCnt="3">
        <dgm:presLayoutVars>
          <dgm:chMax val="1"/>
          <dgm:chPref val="1"/>
        </dgm:presLayoutVars>
      </dgm:prSet>
      <dgm:spPr/>
    </dgm:pt>
    <dgm:pt modelId="{190D7427-812E-4FF9-AEF2-DF3D6168BEFA}" type="pres">
      <dgm:prSet presAssocID="{79AF3B76-D7C1-4CE1-BB95-44D9B4CADCE1}" presName="sibTrans" presStyleCnt="0"/>
      <dgm:spPr/>
    </dgm:pt>
    <dgm:pt modelId="{8986F464-3E4C-442C-97A9-D8E97850E636}" type="pres">
      <dgm:prSet presAssocID="{AA836527-4C8D-497B-AB7E-AC4008F2FD78}" presName="compNode" presStyleCnt="0"/>
      <dgm:spPr/>
    </dgm:pt>
    <dgm:pt modelId="{4391B3E5-5916-4C91-9950-BE695A8A908B}" type="pres">
      <dgm:prSet presAssocID="{AA836527-4C8D-497B-AB7E-AC4008F2FD78}" presName="iconBgRect" presStyleLbl="bgShp" presStyleIdx="1" presStyleCnt="3"/>
      <dgm:spPr/>
    </dgm:pt>
    <dgm:pt modelId="{8309341E-B138-414E-A1F8-FA31B4A686D6}" type="pres">
      <dgm:prSet presAssocID="{AA836527-4C8D-497B-AB7E-AC4008F2FD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81CA366D-1D9C-4576-9591-4E5A1CCF3009}" type="pres">
      <dgm:prSet presAssocID="{AA836527-4C8D-497B-AB7E-AC4008F2FD78}" presName="spaceRect" presStyleCnt="0"/>
      <dgm:spPr/>
    </dgm:pt>
    <dgm:pt modelId="{AD60D65A-CFD1-4C32-A46C-BF10889004C0}" type="pres">
      <dgm:prSet presAssocID="{AA836527-4C8D-497B-AB7E-AC4008F2FD78}" presName="textRect" presStyleLbl="revTx" presStyleIdx="1" presStyleCnt="3">
        <dgm:presLayoutVars>
          <dgm:chMax val="1"/>
          <dgm:chPref val="1"/>
        </dgm:presLayoutVars>
      </dgm:prSet>
      <dgm:spPr/>
    </dgm:pt>
    <dgm:pt modelId="{2439D1A2-39D5-400D-BDAA-BFF9CFC486CF}" type="pres">
      <dgm:prSet presAssocID="{BE63D163-FFF4-41A1-96A9-142F3D3409B2}" presName="sibTrans" presStyleCnt="0"/>
      <dgm:spPr/>
    </dgm:pt>
    <dgm:pt modelId="{71393E19-C9D7-49A4-8F8A-B0E3AA659056}" type="pres">
      <dgm:prSet presAssocID="{D4513A80-9E85-49FA-8C10-1147B5EEDCC3}" presName="compNode" presStyleCnt="0"/>
      <dgm:spPr/>
    </dgm:pt>
    <dgm:pt modelId="{EBF40E1A-3783-4482-81E6-3E16687322CC}" type="pres">
      <dgm:prSet presAssocID="{D4513A80-9E85-49FA-8C10-1147B5EEDCC3}" presName="iconBgRect" presStyleLbl="bgShp" presStyleIdx="2" presStyleCnt="3"/>
      <dgm:spPr/>
    </dgm:pt>
    <dgm:pt modelId="{666B771A-354D-4412-8821-EE6A339AE70B}" type="pres">
      <dgm:prSet presAssocID="{D4513A80-9E85-49FA-8C10-1147B5EEDC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C10C3A51-04F5-427E-9A93-1B369E2EC6E8}" type="pres">
      <dgm:prSet presAssocID="{D4513A80-9E85-49FA-8C10-1147B5EEDCC3}" presName="spaceRect" presStyleCnt="0"/>
      <dgm:spPr/>
    </dgm:pt>
    <dgm:pt modelId="{C01EB89A-E4E0-4CFD-8477-721A73302699}" type="pres">
      <dgm:prSet presAssocID="{D4513A80-9E85-49FA-8C10-1147B5EEDCC3}" presName="textRect" presStyleLbl="revTx" presStyleIdx="2" presStyleCnt="3">
        <dgm:presLayoutVars>
          <dgm:chMax val="1"/>
          <dgm:chPref val="1"/>
        </dgm:presLayoutVars>
      </dgm:prSet>
      <dgm:spPr/>
    </dgm:pt>
  </dgm:ptLst>
  <dgm:cxnLst>
    <dgm:cxn modelId="{ECD18F21-EA1B-48B0-B9F7-0283BA390CC1}" srcId="{433DE1DA-AD66-43F9-907D-1FE0F5780021}" destId="{F50168BB-F634-4B54-B20F-A472944D4F51}" srcOrd="0" destOrd="0" parTransId="{766212C8-2860-4458-9E92-A19DAA619B42}" sibTransId="{79AF3B76-D7C1-4CE1-BB95-44D9B4CADCE1}"/>
    <dgm:cxn modelId="{80EF1529-6505-4267-ADA0-7857DC5F8B02}" type="presOf" srcId="{F50168BB-F634-4B54-B20F-A472944D4F51}" destId="{84861C08-15B0-41DE-A4A7-4C96697C8E77}" srcOrd="0" destOrd="0" presId="urn:microsoft.com/office/officeart/2018/5/layout/IconCircleLabelList"/>
    <dgm:cxn modelId="{CA184538-0F0F-4690-9645-65F1637C136E}" type="presOf" srcId="{433DE1DA-AD66-43F9-907D-1FE0F5780021}" destId="{3C75B9C6-88F4-49BE-8F3B-B4AE8C51D091}" srcOrd="0" destOrd="0" presId="urn:microsoft.com/office/officeart/2018/5/layout/IconCircleLabelList"/>
    <dgm:cxn modelId="{60133843-01D4-41C3-86C3-87F2ABA01AB6}" type="presOf" srcId="{AA836527-4C8D-497B-AB7E-AC4008F2FD78}" destId="{AD60D65A-CFD1-4C32-A46C-BF10889004C0}" srcOrd="0" destOrd="0" presId="urn:microsoft.com/office/officeart/2018/5/layout/IconCircleLabelList"/>
    <dgm:cxn modelId="{917DE37D-9930-4427-8866-FE9207B3E7EF}" srcId="{433DE1DA-AD66-43F9-907D-1FE0F5780021}" destId="{AA836527-4C8D-497B-AB7E-AC4008F2FD78}" srcOrd="1" destOrd="0" parTransId="{771E8334-2F35-4EB5-B863-AD602F3DDD68}" sibTransId="{BE63D163-FFF4-41A1-96A9-142F3D3409B2}"/>
    <dgm:cxn modelId="{E1F2E1CC-FF1F-4E36-B8E8-122898D00A31}" type="presOf" srcId="{D4513A80-9E85-49FA-8C10-1147B5EEDCC3}" destId="{C01EB89A-E4E0-4CFD-8477-721A73302699}" srcOrd="0" destOrd="0" presId="urn:microsoft.com/office/officeart/2018/5/layout/IconCircleLabelList"/>
    <dgm:cxn modelId="{AEB389FD-F933-4DE5-A994-15B36AF00DDE}" srcId="{433DE1DA-AD66-43F9-907D-1FE0F5780021}" destId="{D4513A80-9E85-49FA-8C10-1147B5EEDCC3}" srcOrd="2" destOrd="0" parTransId="{1E0FDBDC-BE66-4243-8AF6-F80ED1BFA806}" sibTransId="{4CEF89AD-4E54-4955-B9E3-B57E7585C4E0}"/>
    <dgm:cxn modelId="{D4A6CE8F-73C4-4BC7-AA34-BFD802AD0F1E}" type="presParOf" srcId="{3C75B9C6-88F4-49BE-8F3B-B4AE8C51D091}" destId="{0751E80F-3519-4CF8-AE60-5FEAD759D9A0}" srcOrd="0" destOrd="0" presId="urn:microsoft.com/office/officeart/2018/5/layout/IconCircleLabelList"/>
    <dgm:cxn modelId="{004ED9CF-029F-4CF3-86B0-F48AAF5C5603}" type="presParOf" srcId="{0751E80F-3519-4CF8-AE60-5FEAD759D9A0}" destId="{A7746922-9EE8-4ECE-8A29-1B2EAB053E0C}" srcOrd="0" destOrd="0" presId="urn:microsoft.com/office/officeart/2018/5/layout/IconCircleLabelList"/>
    <dgm:cxn modelId="{B9D541B1-4654-4C77-AA21-0964C0ED9152}" type="presParOf" srcId="{0751E80F-3519-4CF8-AE60-5FEAD759D9A0}" destId="{692FCE74-FCC9-49A5-BBA3-BCE8B2AE89EE}" srcOrd="1" destOrd="0" presId="urn:microsoft.com/office/officeart/2018/5/layout/IconCircleLabelList"/>
    <dgm:cxn modelId="{F0AD5EE1-D585-4602-951E-9E64AED2B30E}" type="presParOf" srcId="{0751E80F-3519-4CF8-AE60-5FEAD759D9A0}" destId="{A2C6CF9A-B1D2-42DB-8A36-A31C52B03458}" srcOrd="2" destOrd="0" presId="urn:microsoft.com/office/officeart/2018/5/layout/IconCircleLabelList"/>
    <dgm:cxn modelId="{EAD8D8D5-B059-4EAF-83C9-A7DCC8F5E8D4}" type="presParOf" srcId="{0751E80F-3519-4CF8-AE60-5FEAD759D9A0}" destId="{84861C08-15B0-41DE-A4A7-4C96697C8E77}" srcOrd="3" destOrd="0" presId="urn:microsoft.com/office/officeart/2018/5/layout/IconCircleLabelList"/>
    <dgm:cxn modelId="{E031497B-E088-4682-97EF-DEC50E5B7AAF}" type="presParOf" srcId="{3C75B9C6-88F4-49BE-8F3B-B4AE8C51D091}" destId="{190D7427-812E-4FF9-AEF2-DF3D6168BEFA}" srcOrd="1" destOrd="0" presId="urn:microsoft.com/office/officeart/2018/5/layout/IconCircleLabelList"/>
    <dgm:cxn modelId="{7D62BB86-E97F-40CD-9240-BDED573C4684}" type="presParOf" srcId="{3C75B9C6-88F4-49BE-8F3B-B4AE8C51D091}" destId="{8986F464-3E4C-442C-97A9-D8E97850E636}" srcOrd="2" destOrd="0" presId="urn:microsoft.com/office/officeart/2018/5/layout/IconCircleLabelList"/>
    <dgm:cxn modelId="{865097CF-1DF8-4D1F-A94F-FDBA586E6BBD}" type="presParOf" srcId="{8986F464-3E4C-442C-97A9-D8E97850E636}" destId="{4391B3E5-5916-4C91-9950-BE695A8A908B}" srcOrd="0" destOrd="0" presId="urn:microsoft.com/office/officeart/2018/5/layout/IconCircleLabelList"/>
    <dgm:cxn modelId="{3747A347-D35D-460D-8EE0-BF7F5C56E616}" type="presParOf" srcId="{8986F464-3E4C-442C-97A9-D8E97850E636}" destId="{8309341E-B138-414E-A1F8-FA31B4A686D6}" srcOrd="1" destOrd="0" presId="urn:microsoft.com/office/officeart/2018/5/layout/IconCircleLabelList"/>
    <dgm:cxn modelId="{9EB105E9-D985-4A81-9DB4-3E96C45E8E89}" type="presParOf" srcId="{8986F464-3E4C-442C-97A9-D8E97850E636}" destId="{81CA366D-1D9C-4576-9591-4E5A1CCF3009}" srcOrd="2" destOrd="0" presId="urn:microsoft.com/office/officeart/2018/5/layout/IconCircleLabelList"/>
    <dgm:cxn modelId="{95B4C631-3987-4472-A81D-37B360C8BA5C}" type="presParOf" srcId="{8986F464-3E4C-442C-97A9-D8E97850E636}" destId="{AD60D65A-CFD1-4C32-A46C-BF10889004C0}" srcOrd="3" destOrd="0" presId="urn:microsoft.com/office/officeart/2018/5/layout/IconCircleLabelList"/>
    <dgm:cxn modelId="{BE217CCA-886B-4C59-8FA3-CAFF2805669C}" type="presParOf" srcId="{3C75B9C6-88F4-49BE-8F3B-B4AE8C51D091}" destId="{2439D1A2-39D5-400D-BDAA-BFF9CFC486CF}" srcOrd="3" destOrd="0" presId="urn:microsoft.com/office/officeart/2018/5/layout/IconCircleLabelList"/>
    <dgm:cxn modelId="{F95BD26E-29AE-489F-BD96-D8B61AA337CE}" type="presParOf" srcId="{3C75B9C6-88F4-49BE-8F3B-B4AE8C51D091}" destId="{71393E19-C9D7-49A4-8F8A-B0E3AA659056}" srcOrd="4" destOrd="0" presId="urn:microsoft.com/office/officeart/2018/5/layout/IconCircleLabelList"/>
    <dgm:cxn modelId="{4D29649B-2F7B-4C99-8931-C0D6022C3D3A}" type="presParOf" srcId="{71393E19-C9D7-49A4-8F8A-B0E3AA659056}" destId="{EBF40E1A-3783-4482-81E6-3E16687322CC}" srcOrd="0" destOrd="0" presId="urn:microsoft.com/office/officeart/2018/5/layout/IconCircleLabelList"/>
    <dgm:cxn modelId="{8F782109-BCF0-42ED-80B4-BB870FAB4E11}" type="presParOf" srcId="{71393E19-C9D7-49A4-8F8A-B0E3AA659056}" destId="{666B771A-354D-4412-8821-EE6A339AE70B}" srcOrd="1" destOrd="0" presId="urn:microsoft.com/office/officeart/2018/5/layout/IconCircleLabelList"/>
    <dgm:cxn modelId="{DD7955E8-C150-4995-86E3-915B6DB49008}" type="presParOf" srcId="{71393E19-C9D7-49A4-8F8A-B0E3AA659056}" destId="{C10C3A51-04F5-427E-9A93-1B369E2EC6E8}" srcOrd="2" destOrd="0" presId="urn:microsoft.com/office/officeart/2018/5/layout/IconCircleLabelList"/>
    <dgm:cxn modelId="{C0B69DD9-96B1-49B8-B9C3-34806D26485F}" type="presParOf" srcId="{71393E19-C9D7-49A4-8F8A-B0E3AA659056}" destId="{C01EB89A-E4E0-4CFD-8477-721A7330269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712ED-8540-463F-8305-E8AC5D115667}">
      <dsp:nvSpPr>
        <dsp:cNvPr id="0" name=""/>
        <dsp:cNvSpPr/>
      </dsp:nvSpPr>
      <dsp:spPr>
        <a:xfrm>
          <a:off x="0" y="562"/>
          <a:ext cx="6046132" cy="13156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95593-7468-409A-88BA-307905570120}">
      <dsp:nvSpPr>
        <dsp:cNvPr id="0" name=""/>
        <dsp:cNvSpPr/>
      </dsp:nvSpPr>
      <dsp:spPr>
        <a:xfrm>
          <a:off x="397981" y="296581"/>
          <a:ext cx="723602" cy="7236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0A5595-23B0-4EF6-ADEE-D278E5B5BE02}">
      <dsp:nvSpPr>
        <dsp:cNvPr id="0" name=""/>
        <dsp:cNvSpPr/>
      </dsp:nvSpPr>
      <dsp:spPr>
        <a:xfrm>
          <a:off x="1519564" y="562"/>
          <a:ext cx="4526568" cy="131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39" tIns="139239" rIns="139239" bIns="139239" numCol="1" spcCol="1270" anchor="ctr" anchorCtr="0">
          <a:noAutofit/>
        </a:bodyPr>
        <a:lstStyle/>
        <a:p>
          <a:pPr marL="0" lvl="0" indent="0" algn="l" defTabSz="844550">
            <a:lnSpc>
              <a:spcPct val="90000"/>
            </a:lnSpc>
            <a:spcBef>
              <a:spcPct val="0"/>
            </a:spcBef>
            <a:spcAft>
              <a:spcPct val="35000"/>
            </a:spcAft>
            <a:buNone/>
          </a:pPr>
          <a:r>
            <a:rPr lang="en-US" sz="1900" kern="1200"/>
            <a:t>The virus is spread between people who are in close contact (within about 6 feet)</a:t>
          </a:r>
        </a:p>
      </dsp:txBody>
      <dsp:txXfrm>
        <a:off x="1519564" y="562"/>
        <a:ext cx="4526568" cy="1315640"/>
      </dsp:txXfrm>
    </dsp:sp>
    <dsp:sp modelId="{77351A3C-6CCD-4F19-BC6B-BA0480268EF5}">
      <dsp:nvSpPr>
        <dsp:cNvPr id="0" name=""/>
        <dsp:cNvSpPr/>
      </dsp:nvSpPr>
      <dsp:spPr>
        <a:xfrm>
          <a:off x="0" y="1645112"/>
          <a:ext cx="6046132" cy="13156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7B92BF-4366-4076-826E-811798666DC9}">
      <dsp:nvSpPr>
        <dsp:cNvPr id="0" name=""/>
        <dsp:cNvSpPr/>
      </dsp:nvSpPr>
      <dsp:spPr>
        <a:xfrm>
          <a:off x="397981" y="1941131"/>
          <a:ext cx="723602" cy="7236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C36B0A-E927-41E5-9B16-D9787B99A6D9}">
      <dsp:nvSpPr>
        <dsp:cNvPr id="0" name=""/>
        <dsp:cNvSpPr/>
      </dsp:nvSpPr>
      <dsp:spPr>
        <a:xfrm>
          <a:off x="1519564" y="1645112"/>
          <a:ext cx="4526568" cy="131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39" tIns="139239" rIns="139239" bIns="139239" numCol="1" spcCol="1270" anchor="ctr" anchorCtr="0">
          <a:noAutofit/>
        </a:bodyPr>
        <a:lstStyle/>
        <a:p>
          <a:pPr marL="0" lvl="0" indent="0" algn="l" defTabSz="844550">
            <a:lnSpc>
              <a:spcPct val="90000"/>
            </a:lnSpc>
            <a:spcBef>
              <a:spcPct val="0"/>
            </a:spcBef>
            <a:spcAft>
              <a:spcPct val="35000"/>
            </a:spcAft>
            <a:buNone/>
          </a:pPr>
          <a:r>
            <a:rPr lang="en-US" sz="1900" kern="1200"/>
            <a:t>Majority is spread through respiratory droplets produced when a person coughs or sneezes. </a:t>
          </a:r>
        </a:p>
      </dsp:txBody>
      <dsp:txXfrm>
        <a:off x="1519564" y="1645112"/>
        <a:ext cx="4526568" cy="1315640"/>
      </dsp:txXfrm>
    </dsp:sp>
    <dsp:sp modelId="{774F1FB1-6B66-486E-9FB2-8A0C2A03C6ED}">
      <dsp:nvSpPr>
        <dsp:cNvPr id="0" name=""/>
        <dsp:cNvSpPr/>
      </dsp:nvSpPr>
      <dsp:spPr>
        <a:xfrm>
          <a:off x="0" y="3289663"/>
          <a:ext cx="6046132" cy="13156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7DE2C-2013-43E5-A371-5878F80F1A90}">
      <dsp:nvSpPr>
        <dsp:cNvPr id="0" name=""/>
        <dsp:cNvSpPr/>
      </dsp:nvSpPr>
      <dsp:spPr>
        <a:xfrm>
          <a:off x="397981" y="3585682"/>
          <a:ext cx="723602" cy="7236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EAE42D-EC88-4461-BD8D-71A1CDDE9BCE}">
      <dsp:nvSpPr>
        <dsp:cNvPr id="0" name=""/>
        <dsp:cNvSpPr/>
      </dsp:nvSpPr>
      <dsp:spPr>
        <a:xfrm>
          <a:off x="1519564" y="3289663"/>
          <a:ext cx="4526568" cy="131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39" tIns="139239" rIns="139239" bIns="139239" numCol="1" spcCol="1270" anchor="ctr" anchorCtr="0">
          <a:noAutofit/>
        </a:bodyPr>
        <a:lstStyle/>
        <a:p>
          <a:pPr marL="0" lvl="0" indent="0" algn="l" defTabSz="844550">
            <a:lnSpc>
              <a:spcPct val="90000"/>
            </a:lnSpc>
            <a:spcBef>
              <a:spcPct val="0"/>
            </a:spcBef>
            <a:spcAft>
              <a:spcPct val="35000"/>
            </a:spcAft>
            <a:buNone/>
          </a:pPr>
          <a:r>
            <a:rPr lang="en-US" sz="1900" kern="1200"/>
            <a:t>HOWEVER … we touch everything! </a:t>
          </a:r>
        </a:p>
      </dsp:txBody>
      <dsp:txXfrm>
        <a:off x="1519564" y="3289663"/>
        <a:ext cx="4526568" cy="1315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D16C8-7EBD-448F-8EF7-0144BBF50754}">
      <dsp:nvSpPr>
        <dsp:cNvPr id="0" name=""/>
        <dsp:cNvSpPr/>
      </dsp:nvSpPr>
      <dsp:spPr>
        <a:xfrm>
          <a:off x="0" y="2312"/>
          <a:ext cx="6243991"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77543-4B7A-4769-BBA6-F9A735EBAF79}">
      <dsp:nvSpPr>
        <dsp:cNvPr id="0" name=""/>
        <dsp:cNvSpPr/>
      </dsp:nvSpPr>
      <dsp:spPr>
        <a:xfrm>
          <a:off x="354494" y="265985"/>
          <a:ext cx="644535" cy="64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1965E6-B1E2-46CA-80F6-7E7DB5820D72}">
      <dsp:nvSpPr>
        <dsp:cNvPr id="0" name=""/>
        <dsp:cNvSpPr/>
      </dsp:nvSpPr>
      <dsp:spPr>
        <a:xfrm>
          <a:off x="1353523" y="2312"/>
          <a:ext cx="4890468"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Be aware of the symptoms. Fever. Cough. Shortness of Breath.</a:t>
          </a:r>
        </a:p>
      </dsp:txBody>
      <dsp:txXfrm>
        <a:off x="1353523" y="2312"/>
        <a:ext cx="4890468" cy="1171882"/>
      </dsp:txXfrm>
    </dsp:sp>
    <dsp:sp modelId="{65739511-5E50-4F1A-9030-0F8ECA8617EB}">
      <dsp:nvSpPr>
        <dsp:cNvPr id="0" name=""/>
        <dsp:cNvSpPr/>
      </dsp:nvSpPr>
      <dsp:spPr>
        <a:xfrm>
          <a:off x="0" y="1467164"/>
          <a:ext cx="6243991"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A8F8E-540A-4B71-BCF3-63536EE9C602}">
      <dsp:nvSpPr>
        <dsp:cNvPr id="0" name=""/>
        <dsp:cNvSpPr/>
      </dsp:nvSpPr>
      <dsp:spPr>
        <a:xfrm>
          <a:off x="354494" y="1730838"/>
          <a:ext cx="644535" cy="64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7CE00A-8AF1-480A-871B-B169A884FA6C}">
      <dsp:nvSpPr>
        <dsp:cNvPr id="0" name=""/>
        <dsp:cNvSpPr/>
      </dsp:nvSpPr>
      <dsp:spPr>
        <a:xfrm>
          <a:off x="1353523" y="1467164"/>
          <a:ext cx="4890468"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Avoid contact with people who are sick.</a:t>
          </a:r>
        </a:p>
      </dsp:txBody>
      <dsp:txXfrm>
        <a:off x="1353523" y="1467164"/>
        <a:ext cx="4890468" cy="1171882"/>
      </dsp:txXfrm>
    </dsp:sp>
    <dsp:sp modelId="{B8B559A6-2C72-4210-B2D9-6A2465258BF2}">
      <dsp:nvSpPr>
        <dsp:cNvPr id="0" name=""/>
        <dsp:cNvSpPr/>
      </dsp:nvSpPr>
      <dsp:spPr>
        <a:xfrm>
          <a:off x="0" y="2932017"/>
          <a:ext cx="6243991"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FA857-19F6-49C3-9513-92E94E5E64C3}">
      <dsp:nvSpPr>
        <dsp:cNvPr id="0" name=""/>
        <dsp:cNvSpPr/>
      </dsp:nvSpPr>
      <dsp:spPr>
        <a:xfrm>
          <a:off x="354494" y="3195691"/>
          <a:ext cx="644535" cy="64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88C800-D1DE-49C9-A64C-50071961AB4F}">
      <dsp:nvSpPr>
        <dsp:cNvPr id="0" name=""/>
        <dsp:cNvSpPr/>
      </dsp:nvSpPr>
      <dsp:spPr>
        <a:xfrm>
          <a:off x="1353523" y="2932017"/>
          <a:ext cx="4890468"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Avoid touching your eyes, nose and mouth with un-washed hands.</a:t>
          </a:r>
        </a:p>
      </dsp:txBody>
      <dsp:txXfrm>
        <a:off x="1353523" y="2932017"/>
        <a:ext cx="4890468" cy="1171882"/>
      </dsp:txXfrm>
    </dsp:sp>
    <dsp:sp modelId="{A2D5126F-2C6D-47BC-9DA2-7801020631E6}">
      <dsp:nvSpPr>
        <dsp:cNvPr id="0" name=""/>
        <dsp:cNvSpPr/>
      </dsp:nvSpPr>
      <dsp:spPr>
        <a:xfrm>
          <a:off x="0" y="4396870"/>
          <a:ext cx="6243991"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E2D81-30AA-45C7-82A1-CC23D05B439C}">
      <dsp:nvSpPr>
        <dsp:cNvPr id="0" name=""/>
        <dsp:cNvSpPr/>
      </dsp:nvSpPr>
      <dsp:spPr>
        <a:xfrm>
          <a:off x="354494" y="4660544"/>
          <a:ext cx="644535" cy="644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32410F-9EF1-49DA-AC29-240A8DBD6C07}">
      <dsp:nvSpPr>
        <dsp:cNvPr id="0" name=""/>
        <dsp:cNvSpPr/>
      </dsp:nvSpPr>
      <dsp:spPr>
        <a:xfrm>
          <a:off x="1353523" y="4396870"/>
          <a:ext cx="4890468"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Wash Hands often. </a:t>
          </a:r>
        </a:p>
      </dsp:txBody>
      <dsp:txXfrm>
        <a:off x="1353523" y="4396870"/>
        <a:ext cx="4890468" cy="1171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C6E51-0B25-4594-BA9F-0107BC61B551}">
      <dsp:nvSpPr>
        <dsp:cNvPr id="0" name=""/>
        <dsp:cNvSpPr/>
      </dsp:nvSpPr>
      <dsp:spPr>
        <a:xfrm>
          <a:off x="0" y="905298"/>
          <a:ext cx="6243991" cy="1671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4FB02-E6A8-4487-B487-601111C77D2E}">
      <dsp:nvSpPr>
        <dsp:cNvPr id="0" name=""/>
        <dsp:cNvSpPr/>
      </dsp:nvSpPr>
      <dsp:spPr>
        <a:xfrm>
          <a:off x="505574" y="1281344"/>
          <a:ext cx="919225" cy="919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4B0DF8-B267-405E-A7C2-91BF018F31C1}">
      <dsp:nvSpPr>
        <dsp:cNvPr id="0" name=""/>
        <dsp:cNvSpPr/>
      </dsp:nvSpPr>
      <dsp:spPr>
        <a:xfrm>
          <a:off x="1930374" y="905298"/>
          <a:ext cx="4313617" cy="16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881" tIns="176881" rIns="176881" bIns="176881" numCol="1" spcCol="1270" anchor="ctr" anchorCtr="0">
          <a:noAutofit/>
        </a:bodyPr>
        <a:lstStyle/>
        <a:p>
          <a:pPr marL="0" lvl="0" indent="0" algn="l" defTabSz="844550">
            <a:lnSpc>
              <a:spcPct val="100000"/>
            </a:lnSpc>
            <a:spcBef>
              <a:spcPct val="0"/>
            </a:spcBef>
            <a:spcAft>
              <a:spcPct val="35000"/>
            </a:spcAft>
            <a:buNone/>
          </a:pPr>
          <a:r>
            <a:rPr lang="en-US" sz="1900" kern="1200"/>
            <a:t>There is not currently a vaccine to protect against covid-19. Right now, the best defense is to practice preventative actions.</a:t>
          </a:r>
        </a:p>
      </dsp:txBody>
      <dsp:txXfrm>
        <a:off x="1930374" y="905298"/>
        <a:ext cx="4313617" cy="1671319"/>
      </dsp:txXfrm>
    </dsp:sp>
    <dsp:sp modelId="{342FE19E-B0E2-427E-B756-8EDB94C6FC72}">
      <dsp:nvSpPr>
        <dsp:cNvPr id="0" name=""/>
        <dsp:cNvSpPr/>
      </dsp:nvSpPr>
      <dsp:spPr>
        <a:xfrm>
          <a:off x="0" y="2994447"/>
          <a:ext cx="6243991" cy="1671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96A33-EEE9-4E0A-B22D-04EF6185678C}">
      <dsp:nvSpPr>
        <dsp:cNvPr id="0" name=""/>
        <dsp:cNvSpPr/>
      </dsp:nvSpPr>
      <dsp:spPr>
        <a:xfrm>
          <a:off x="505574" y="3370494"/>
          <a:ext cx="919225" cy="919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0275FD-A7DA-4C5C-9F31-C02889A1220F}">
      <dsp:nvSpPr>
        <dsp:cNvPr id="0" name=""/>
        <dsp:cNvSpPr/>
      </dsp:nvSpPr>
      <dsp:spPr>
        <a:xfrm>
          <a:off x="1930374" y="2994447"/>
          <a:ext cx="4313617" cy="16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881" tIns="176881" rIns="176881" bIns="176881" numCol="1" spcCol="1270" anchor="ctr" anchorCtr="0">
          <a:noAutofit/>
        </a:bodyPr>
        <a:lstStyle/>
        <a:p>
          <a:pPr marL="0" lvl="0" indent="0" algn="l" defTabSz="844550">
            <a:lnSpc>
              <a:spcPct val="100000"/>
            </a:lnSpc>
            <a:spcBef>
              <a:spcPct val="0"/>
            </a:spcBef>
            <a:spcAft>
              <a:spcPct val="35000"/>
            </a:spcAft>
            <a:buNone/>
          </a:pPr>
          <a:r>
            <a:rPr lang="en-US" sz="1900" kern="1200"/>
            <a:t>Additionally, there is no treatment for Covid-19.</a:t>
          </a:r>
        </a:p>
      </dsp:txBody>
      <dsp:txXfrm>
        <a:off x="1930374" y="2994447"/>
        <a:ext cx="4313617" cy="1671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46922-9EE8-4ECE-8A29-1B2EAB053E0C}">
      <dsp:nvSpPr>
        <dsp:cNvPr id="0" name=""/>
        <dsp:cNvSpPr/>
      </dsp:nvSpPr>
      <dsp:spPr>
        <a:xfrm>
          <a:off x="1164074" y="36313"/>
          <a:ext cx="1338187" cy="1338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2FCE74-FCC9-49A5-BBA3-BCE8B2AE89EE}">
      <dsp:nvSpPr>
        <dsp:cNvPr id="0" name=""/>
        <dsp:cNvSpPr/>
      </dsp:nvSpPr>
      <dsp:spPr>
        <a:xfrm>
          <a:off x="1449261" y="321501"/>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861C08-15B0-41DE-A4A7-4C96697C8E77}">
      <dsp:nvSpPr>
        <dsp:cNvPr id="0" name=""/>
        <dsp:cNvSpPr/>
      </dsp:nvSpPr>
      <dsp:spPr>
        <a:xfrm>
          <a:off x="736292" y="1791313"/>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Youthcare is taking precaution. Not just to protect you but your loved ones.</a:t>
          </a:r>
        </a:p>
      </dsp:txBody>
      <dsp:txXfrm>
        <a:off x="736292" y="1791313"/>
        <a:ext cx="2193750" cy="720000"/>
      </dsp:txXfrm>
    </dsp:sp>
    <dsp:sp modelId="{4391B3E5-5916-4C91-9950-BE695A8A908B}">
      <dsp:nvSpPr>
        <dsp:cNvPr id="0" name=""/>
        <dsp:cNvSpPr/>
      </dsp:nvSpPr>
      <dsp:spPr>
        <a:xfrm>
          <a:off x="3741730" y="36313"/>
          <a:ext cx="1338187" cy="1338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09341E-B138-414E-A1F8-FA31B4A686D6}">
      <dsp:nvSpPr>
        <dsp:cNvPr id="0" name=""/>
        <dsp:cNvSpPr/>
      </dsp:nvSpPr>
      <dsp:spPr>
        <a:xfrm>
          <a:off x="4026917" y="321501"/>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60D65A-CFD1-4C32-A46C-BF10889004C0}">
      <dsp:nvSpPr>
        <dsp:cNvPr id="0" name=""/>
        <dsp:cNvSpPr/>
      </dsp:nvSpPr>
      <dsp:spPr>
        <a:xfrm>
          <a:off x="3313949" y="1791313"/>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You have 24/7 medical attention. If symptoms arise, we can combat them fast. </a:t>
          </a:r>
        </a:p>
      </dsp:txBody>
      <dsp:txXfrm>
        <a:off x="3313949" y="1791313"/>
        <a:ext cx="2193750" cy="720000"/>
      </dsp:txXfrm>
    </dsp:sp>
    <dsp:sp modelId="{EBF40E1A-3783-4482-81E6-3E16687322CC}">
      <dsp:nvSpPr>
        <dsp:cNvPr id="0" name=""/>
        <dsp:cNvSpPr/>
      </dsp:nvSpPr>
      <dsp:spPr>
        <a:xfrm>
          <a:off x="2452902" y="3059751"/>
          <a:ext cx="1338187" cy="1338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B771A-354D-4412-8821-EE6A339AE70B}">
      <dsp:nvSpPr>
        <dsp:cNvPr id="0" name=""/>
        <dsp:cNvSpPr/>
      </dsp:nvSpPr>
      <dsp:spPr>
        <a:xfrm>
          <a:off x="2738089" y="3344938"/>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1EB89A-E4E0-4CFD-8477-721A73302699}">
      <dsp:nvSpPr>
        <dsp:cNvPr id="0" name=""/>
        <dsp:cNvSpPr/>
      </dsp:nvSpPr>
      <dsp:spPr>
        <a:xfrm>
          <a:off x="2025120" y="4814751"/>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You, your staff, your teachers, your therapists will make sure you are clean!</a:t>
          </a:r>
        </a:p>
      </dsp:txBody>
      <dsp:txXfrm>
        <a:off x="2025120" y="4814751"/>
        <a:ext cx="219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3/20/2020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3/20/2020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Novel_coronavirus_(2019-nC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gisanddata.maps.arcgis.com/apps/opsdashboard/index.html#/bda7594740fd40299423467b48e9ecf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about/index.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oronavirus.jhu.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ronavirus.utah.gov/" TargetMode="External"/><Relationship Id="rId7" Type="http://schemas.openxmlformats.org/officeDocument/2006/relationships/hyperlink" Target="https://www.cdc.gov/coronavirus/2019-ncov/prepare/animals.html" TargetMode="External"/><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2.xml"/><Relationship Id="rId6" Type="http://schemas.openxmlformats.org/officeDocument/2006/relationships/hyperlink" Target="https://www.nature.com/articles/d41586-020-00548-w" TargetMode="External"/><Relationship Id="rId5" Type="http://schemas.openxmlformats.org/officeDocument/2006/relationships/hyperlink" Target="https://economictimes.indiatimes.com/news/international/world-news/covid-19-outbreak-mers-sars-had-higher-fatality-rates/articleshow/74467911.cms" TargetMode="External"/><Relationship Id="rId4" Type="http://schemas.openxmlformats.org/officeDocument/2006/relationships/hyperlink" Target="http://www.cidrap.umn.edu/covid-19/maps-visua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businessinsider.com/coronavirus-compared-to-sars-swine-flu-mers-zika-2020-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Novel_coronavirus_(2019-nCo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chefdruck.com/2011/06/how-to-roast-a-whole-hog-make-new-friends-and-fulfill-a-fantasy/"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creativecrittersolutions.org/bats.php" TargetMode="External"/><Relationship Id="rId5" Type="http://schemas.openxmlformats.org/officeDocument/2006/relationships/image" Target="../media/image5.jpeg"/><Relationship Id="rId10" Type="http://schemas.openxmlformats.org/officeDocument/2006/relationships/hyperlink" Target="https://www.who.int/ith/diseases/sars/en/" TargetMode="External"/><Relationship Id="rId4" Type="http://schemas.openxmlformats.org/officeDocument/2006/relationships/hyperlink" Target="http://tolweb.org/Camelus_bactrianus/30350" TargetMode="External"/><Relationship Id="rId9"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New_Zealand_long-tailed_bat"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orldbuilding.stackexchange.com/questions/110833/creating-a-scientifically-semi-valid-pseudo-arthropod-primate-part-2-exoskeleto" TargetMode="External"/><Relationship Id="rId5" Type="http://schemas.openxmlformats.org/officeDocument/2006/relationships/image" Target="../media/image8.jpeg"/><Relationship Id="rId4" Type="http://schemas.openxmlformats.org/officeDocument/2006/relationships/hyperlink" Target="https://en.wikipedia.org/wiki/Brown_rat" TargetMode="External"/><Relationship Id="rId9"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4363271"/>
            <a:ext cx="8676222" cy="1066801"/>
          </a:xfrm>
        </p:spPr>
        <p:txBody>
          <a:bodyPr>
            <a:normAutofit/>
          </a:bodyPr>
          <a:lstStyle/>
          <a:p>
            <a:r>
              <a:rPr lang="en-US">
                <a:effectLst>
                  <a:glow rad="38100">
                    <a:prstClr val="black">
                      <a:lumMod val="65000"/>
                      <a:lumOff val="35000"/>
                      <a:alpha val="50000"/>
                    </a:prstClr>
                  </a:glow>
                  <a:outerShdw blurRad="28575" dist="31750" dir="13200000" algn="tl" rotWithShape="0">
                    <a:srgbClr val="000000">
                      <a:alpha val="25000"/>
                    </a:srgbClr>
                  </a:outerShdw>
                </a:effectLst>
              </a:rPr>
              <a:t>COVID-19</a:t>
            </a:r>
            <a:endParaRPr lang="en-US"/>
          </a:p>
        </p:txBody>
      </p:sp>
      <p:sp>
        <p:nvSpPr>
          <p:cNvPr id="3" name="Subtitle 2"/>
          <p:cNvSpPr>
            <a:spLocks noGrp="1"/>
          </p:cNvSpPr>
          <p:nvPr>
            <p:ph type="subTitle" idx="1"/>
          </p:nvPr>
        </p:nvSpPr>
        <p:spPr>
          <a:xfrm>
            <a:off x="1751012" y="5516211"/>
            <a:ext cx="8676222" cy="722243"/>
          </a:xfrm>
        </p:spPr>
        <p:txBody>
          <a:bodyPr>
            <a:normAutofit/>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AKA "Corona Virus"</a:t>
            </a:r>
            <a:endParaRPr lang="en-US"/>
          </a:p>
        </p:txBody>
      </p:sp>
      <p:pic>
        <p:nvPicPr>
          <p:cNvPr id="4" name="Picture 4" descr="A close up of a cake&#10;&#10;Description generated with high confidence">
            <a:extLst>
              <a:ext uri="{FF2B5EF4-FFF2-40B4-BE49-F238E27FC236}">
                <a16:creationId xmlns:a16="http://schemas.microsoft.com/office/drawing/2014/main" id="{7FCD705F-2121-41EE-89B0-B3987D698BC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1233" b="31868"/>
          <a:stretch/>
        </p:blipFill>
        <p:spPr>
          <a:xfrm>
            <a:off x="20" y="10"/>
            <a:ext cx="12191980" cy="4273816"/>
          </a:xfrm>
          <a:prstGeom prst="rect">
            <a:avLst/>
          </a:prstGeom>
        </p:spPr>
      </p:pic>
      <p:sp>
        <p:nvSpPr>
          <p:cNvPr id="6" name="TextBox 5">
            <a:extLst>
              <a:ext uri="{FF2B5EF4-FFF2-40B4-BE49-F238E27FC236}">
                <a16:creationId xmlns:a16="http://schemas.microsoft.com/office/drawing/2014/main" id="{E0C9B22A-CEF2-46E1-A799-2B00CD7E1D83}"/>
              </a:ext>
            </a:extLst>
          </p:cNvPr>
          <p:cNvSpPr txBox="1"/>
          <p:nvPr/>
        </p:nvSpPr>
        <p:spPr>
          <a:xfrm>
            <a:off x="9490619" y="4073771"/>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97922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BBB55-056D-47C4-B1AC-FE71D7ABFF5E}"/>
              </a:ext>
            </a:extLst>
          </p:cNvPr>
          <p:cNvSpPr>
            <a:spLocks noGrp="1"/>
          </p:cNvSpPr>
          <p:nvPr>
            <p:ph type="title"/>
          </p:nvPr>
        </p:nvSpPr>
        <p:spPr>
          <a:xfrm>
            <a:off x="1141413" y="965199"/>
            <a:ext cx="6075552" cy="4918075"/>
          </a:xfrm>
        </p:spPr>
        <p:txBody>
          <a:bodyPr vert="horz" lIns="91440" tIns="45720" rIns="91440" bIns="45720" rtlCol="0" anchor="ctr">
            <a:normAutofit/>
          </a:bodyPr>
          <a:lstStyle/>
          <a:p>
            <a:pPr algn="r"/>
            <a:r>
              <a:rPr lang="en-US" sz="5400">
                <a:effectLst>
                  <a:glow rad="38100">
                    <a:schemeClr val="bg1">
                      <a:lumMod val="65000"/>
                      <a:lumOff val="35000"/>
                      <a:alpha val="50000"/>
                    </a:schemeClr>
                  </a:glow>
                  <a:outerShdw blurRad="28575" dist="31750" dir="13200000" algn="tl" rotWithShape="0">
                    <a:srgbClr val="000000">
                      <a:alpha val="25000"/>
                    </a:srgbClr>
                  </a:outerShdw>
                </a:effectLst>
              </a:rPr>
              <a:t>Map of covid-19 Spread</a:t>
            </a:r>
          </a:p>
        </p:txBody>
      </p:sp>
      <p:cxnSp>
        <p:nvCxnSpPr>
          <p:cNvPr id="6" name="Straight Connector 9">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201576-561A-400F-83C4-969131FDBD97}"/>
              </a:ext>
            </a:extLst>
          </p:cNvPr>
          <p:cNvSpPr txBox="1"/>
          <p:nvPr/>
        </p:nvSpPr>
        <p:spPr>
          <a:xfrm>
            <a:off x="1230702" y="4767532"/>
            <a:ext cx="91842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hlinkClick r:id="rId3"/>
              </a:rPr>
              <a:t>https</a:t>
            </a:r>
            <a:r>
              <a:rPr lang="en-US" dirty="0">
                <a:ea typeface="+mn-lt"/>
                <a:cs typeface="+mn-lt"/>
                <a:hlinkClick r:id="rId3"/>
              </a:rPr>
              <a:t>://gisanddata.maps.arcgis.com/apps/opsdashboard/index.html#/bda7594740fd40299423467b48e9ecf6</a:t>
            </a:r>
            <a:endParaRPr lang="en-US" dirty="0"/>
          </a:p>
        </p:txBody>
      </p:sp>
    </p:spTree>
    <p:extLst>
      <p:ext uri="{BB962C8B-B14F-4D97-AF65-F5344CB8AC3E}">
        <p14:creationId xmlns:p14="http://schemas.microsoft.com/office/powerpoint/2010/main" val="43182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40CDEA-21B9-4C59-AE43-F30658E78F36}"/>
              </a:ext>
            </a:extLst>
          </p:cNvPr>
          <p:cNvSpPr>
            <a:spLocks noGrp="1"/>
          </p:cNvSpPr>
          <p:nvPr>
            <p:ph type="title"/>
          </p:nvPr>
        </p:nvSpPr>
        <p:spPr>
          <a:xfrm>
            <a:off x="1751012" y="865974"/>
            <a:ext cx="8676222" cy="3643822"/>
          </a:xfrm>
        </p:spPr>
        <p:txBody>
          <a:bodyPr vert="horz" lIns="91440" tIns="45720" rIns="91440" bIns="45720" rtlCol="0" anchor="ctr">
            <a:normAutofit/>
          </a:bodyPr>
          <a:lstStyle/>
          <a:p>
            <a:pPr algn="ctr"/>
            <a:r>
              <a:rPr lang="en-US" sz="6600">
                <a:effectLst>
                  <a:glow rad="38100">
                    <a:schemeClr val="bg1">
                      <a:lumMod val="65000"/>
                      <a:lumOff val="35000"/>
                      <a:alpha val="50000"/>
                    </a:schemeClr>
                  </a:glow>
                  <a:outerShdw blurRad="28575" dist="31750" dir="13200000" algn="tl" rotWithShape="0">
                    <a:srgbClr val="000000">
                      <a:alpha val="25000"/>
                    </a:srgbClr>
                  </a:outerShdw>
                </a:effectLst>
              </a:rPr>
              <a:t>Why are we freaking out?!?</a:t>
            </a:r>
          </a:p>
        </p:txBody>
      </p:sp>
    </p:spTree>
    <p:extLst>
      <p:ext uri="{BB962C8B-B14F-4D97-AF65-F5344CB8AC3E}">
        <p14:creationId xmlns:p14="http://schemas.microsoft.com/office/powerpoint/2010/main" val="146579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516BD-64C7-48EF-A342-9F00D167E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82D26B6E-4EAA-47A7-AA8D-B3163FA8DB18}"/>
              </a:ext>
            </a:extLst>
          </p:cNvPr>
          <p:cNvPicPr>
            <a:picLocks noGrp="1" noChangeAspect="1"/>
          </p:cNvPicPr>
          <p:nvPr>
            <p:ph idx="1"/>
          </p:nvPr>
        </p:nvPicPr>
        <p:blipFill>
          <a:blip r:embed="rId3"/>
          <a:stretch>
            <a:fillRect/>
          </a:stretch>
        </p:blipFill>
        <p:spPr>
          <a:xfrm>
            <a:off x="2600283" y="811505"/>
            <a:ext cx="6991432" cy="5243574"/>
          </a:xfrm>
          <a:prstGeom prst="rect">
            <a:avLst/>
          </a:prstGeom>
        </p:spPr>
      </p:pic>
      <p:sp>
        <p:nvSpPr>
          <p:cNvPr id="2" name="TextBox 1">
            <a:extLst>
              <a:ext uri="{FF2B5EF4-FFF2-40B4-BE49-F238E27FC236}">
                <a16:creationId xmlns:a16="http://schemas.microsoft.com/office/drawing/2014/main" id="{E33C4669-3544-4EB1-AF0B-D46993078B99}"/>
              </a:ext>
            </a:extLst>
          </p:cNvPr>
          <p:cNvSpPr txBox="1"/>
          <p:nvPr/>
        </p:nvSpPr>
        <p:spPr>
          <a:xfrm>
            <a:off x="741872" y="138023"/>
            <a:ext cx="108088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We have a target population that we are trying to protect.</a:t>
            </a:r>
          </a:p>
        </p:txBody>
      </p:sp>
    </p:spTree>
    <p:extLst>
      <p:ext uri="{BB962C8B-B14F-4D97-AF65-F5344CB8AC3E}">
        <p14:creationId xmlns:p14="http://schemas.microsoft.com/office/powerpoint/2010/main" val="232860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3F0036E7-1941-4F1B-A761-A1F079FC9CA0}"/>
              </a:ext>
            </a:extLst>
          </p:cNvPr>
          <p:cNvPicPr>
            <a:picLocks noGrp="1" noChangeAspect="1"/>
          </p:cNvPicPr>
          <p:nvPr>
            <p:ph idx="1"/>
          </p:nvPr>
        </p:nvPicPr>
        <p:blipFill>
          <a:blip r:embed="rId2"/>
          <a:stretch>
            <a:fillRect/>
          </a:stretch>
        </p:blipFill>
        <p:spPr>
          <a:xfrm>
            <a:off x="2857008" y="643467"/>
            <a:ext cx="6477984" cy="5571066"/>
          </a:xfrm>
          <a:prstGeom prst="rect">
            <a:avLst/>
          </a:prstGeom>
        </p:spPr>
      </p:pic>
    </p:spTree>
    <p:extLst>
      <p:ext uri="{BB962C8B-B14F-4D97-AF65-F5344CB8AC3E}">
        <p14:creationId xmlns:p14="http://schemas.microsoft.com/office/powerpoint/2010/main" val="6684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E3BB-CBB4-4F9B-9C12-A4A464F677BE}"/>
              </a:ext>
            </a:extLst>
          </p:cNvPr>
          <p:cNvSpPr>
            <a:spLocks noGrp="1"/>
          </p:cNvSpPr>
          <p:nvPr>
            <p:ph type="title"/>
          </p:nvPr>
        </p:nvSpPr>
        <p:spPr>
          <a:xfrm>
            <a:off x="8119869" y="643466"/>
            <a:ext cx="3143875" cy="5571065"/>
          </a:xfrm>
        </p:spPr>
        <p:txBody>
          <a:bodyPr anchor="ctr">
            <a:normAutofit/>
          </a:bodyPr>
          <a:lstStyle/>
          <a:p>
            <a:r>
              <a:rPr lang="en-US" sz="3600">
                <a:effectLst>
                  <a:glow rad="38100">
                    <a:prstClr val="black">
                      <a:lumMod val="65000"/>
                      <a:lumOff val="35000"/>
                      <a:alpha val="40000"/>
                    </a:prstClr>
                  </a:glow>
                  <a:outerShdw blurRad="28575" dist="38100" dir="14040000" algn="tl" rotWithShape="0">
                    <a:srgbClr val="000000">
                      <a:alpha val="25000"/>
                    </a:srgbClr>
                  </a:outerShdw>
                </a:effectLst>
              </a:rPr>
              <a:t>What Can you do?</a:t>
            </a:r>
            <a:endParaRPr lang="en-US" sz="3600"/>
          </a:p>
        </p:txBody>
      </p:sp>
      <p:sp>
        <p:nvSpPr>
          <p:cNvPr id="10" name="Rectangle 9">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2">
            <a:extLst>
              <a:ext uri="{FF2B5EF4-FFF2-40B4-BE49-F238E27FC236}">
                <a16:creationId xmlns:a16="http://schemas.microsoft.com/office/drawing/2014/main" id="{E16840E4-54DB-49A0-B652-31E8F347DBB3}"/>
              </a:ext>
            </a:extLst>
          </p:cNvPr>
          <p:cNvGraphicFramePr>
            <a:graphicFrameLocks noGrp="1"/>
          </p:cNvGraphicFramePr>
          <p:nvPr>
            <p:ph idx="1"/>
            <p:extLst>
              <p:ext uri="{D42A27DB-BD31-4B8C-83A1-F6EECF244321}">
                <p14:modId xmlns:p14="http://schemas.microsoft.com/office/powerpoint/2010/main" val="419479117"/>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510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8A38-C51A-44EA-9BB0-B465671ECD05}"/>
              </a:ext>
            </a:extLst>
          </p:cNvPr>
          <p:cNvSpPr>
            <a:spLocks noGrp="1"/>
          </p:cNvSpPr>
          <p:nvPr>
            <p:ph type="title"/>
          </p:nvPr>
        </p:nvSpPr>
        <p:spPr>
          <a:xfrm>
            <a:off x="8119869" y="643466"/>
            <a:ext cx="3143875" cy="5571065"/>
          </a:xfrm>
        </p:spPr>
        <p:txBody>
          <a:bodyPr anchor="ctr">
            <a:normAutofit/>
          </a:bodyPr>
          <a:lstStyle/>
          <a:p>
            <a:r>
              <a:rPr lang="en-US" sz="3300">
                <a:effectLst>
                  <a:glow rad="38100">
                    <a:prstClr val="black">
                      <a:lumMod val="65000"/>
                      <a:lumOff val="35000"/>
                      <a:alpha val="40000"/>
                    </a:prstClr>
                  </a:glow>
                  <a:outerShdw blurRad="28575" dist="38100" dir="14040000" algn="tl" rotWithShape="0">
                    <a:srgbClr val="000000">
                      <a:alpha val="25000"/>
                    </a:srgbClr>
                  </a:outerShdw>
                </a:effectLst>
              </a:rPr>
              <a:t>Why the social distancing?</a:t>
            </a:r>
            <a:endParaRPr lang="en-US" sz="3300"/>
          </a:p>
        </p:txBody>
      </p:sp>
      <p:sp>
        <p:nvSpPr>
          <p:cNvPr id="10" name="Rectangle 9">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Diagram 5">
            <a:extLst>
              <a:ext uri="{FF2B5EF4-FFF2-40B4-BE49-F238E27FC236}">
                <a16:creationId xmlns:a16="http://schemas.microsoft.com/office/drawing/2014/main" id="{B616F296-044F-41B7-9909-DA75E9147119}"/>
              </a:ext>
            </a:extLst>
          </p:cNvPr>
          <p:cNvGraphicFramePr/>
          <p:nvPr>
            <p:extLst>
              <p:ext uri="{D42A27DB-BD31-4B8C-83A1-F6EECF244321}">
                <p14:modId xmlns:p14="http://schemas.microsoft.com/office/powerpoint/2010/main" val="3673360358"/>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534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8140-8295-4B59-B2F1-3E136DC62A16}"/>
              </a:ext>
            </a:extLst>
          </p:cNvPr>
          <p:cNvSpPr>
            <a:spLocks noGrp="1"/>
          </p:cNvSpPr>
          <p:nvPr>
            <p:ph type="title"/>
          </p:nvPr>
        </p:nvSpPr>
        <p:spPr>
          <a:xfrm>
            <a:off x="8119869" y="643466"/>
            <a:ext cx="3143875" cy="5571065"/>
          </a:xfrm>
        </p:spPr>
        <p:txBody>
          <a:bodyPr anchor="ctr">
            <a:normAutofit/>
          </a:bodyPr>
          <a:lstStyle/>
          <a:p>
            <a:r>
              <a:rPr lang="en-US" sz="3600">
                <a:effectLst>
                  <a:glow rad="38100">
                    <a:prstClr val="black">
                      <a:lumMod val="65000"/>
                      <a:lumOff val="35000"/>
                      <a:alpha val="40000"/>
                    </a:prstClr>
                  </a:glow>
                  <a:outerShdw blurRad="28575" dist="38100" dir="14040000" algn="tl" rotWithShape="0">
                    <a:srgbClr val="000000">
                      <a:alpha val="25000"/>
                    </a:srgbClr>
                  </a:outerShdw>
                </a:effectLst>
              </a:rPr>
              <a:t>Reasons Youthcare students should feel safe:</a:t>
            </a:r>
            <a:endParaRPr lang="en-US" sz="3600"/>
          </a:p>
        </p:txBody>
      </p:sp>
      <p:sp>
        <p:nvSpPr>
          <p:cNvPr id="10" name="Rectangle 9">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2">
            <a:extLst>
              <a:ext uri="{FF2B5EF4-FFF2-40B4-BE49-F238E27FC236}">
                <a16:creationId xmlns:a16="http://schemas.microsoft.com/office/drawing/2014/main" id="{66C21AE7-BFDB-4E08-BCB5-C1F8741AC549}"/>
              </a:ext>
            </a:extLst>
          </p:cNvPr>
          <p:cNvGraphicFramePr>
            <a:graphicFrameLocks noGrp="1"/>
          </p:cNvGraphicFramePr>
          <p:nvPr>
            <p:ph idx="1"/>
            <p:extLst>
              <p:ext uri="{D42A27DB-BD31-4B8C-83A1-F6EECF244321}">
                <p14:modId xmlns:p14="http://schemas.microsoft.com/office/powerpoint/2010/main" val="2747496761"/>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544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E962-1F2E-4B86-8386-FC6FFA59E9D8}"/>
              </a:ext>
            </a:extLst>
          </p:cNvPr>
          <p:cNvSpPr>
            <a:spLocks noGrp="1"/>
          </p:cNvSpPr>
          <p:nvPr>
            <p:ph type="ctrTitle"/>
          </p:nvPr>
        </p:nvSpPr>
        <p:spPr>
          <a:xfrm>
            <a:off x="974179" y="714375"/>
            <a:ext cx="3332955" cy="5076826"/>
          </a:xfrm>
        </p:spPr>
        <p:txBody>
          <a:bodyPr vert="horz" lIns="91440" tIns="45720" rIns="91440" bIns="45720" rtlCol="0" anchor="ctr">
            <a:normAutofit/>
          </a:bodyPr>
          <a:lstStyle/>
          <a:p>
            <a:pPr algn="l">
              <a:lnSpc>
                <a:spcPct val="90000"/>
              </a:lnSpc>
            </a:pPr>
            <a:r>
              <a:rPr lang="en-US" sz="3400">
                <a:effectLst>
                  <a:glow rad="38100">
                    <a:schemeClr val="bg1">
                      <a:lumMod val="65000"/>
                      <a:lumOff val="35000"/>
                      <a:alpha val="40000"/>
                    </a:schemeClr>
                  </a:glow>
                  <a:outerShdw blurRad="28575" dist="38100" dir="14040000" algn="tl" rotWithShape="0">
                    <a:srgbClr val="000000">
                      <a:alpha val="25000"/>
                    </a:srgbClr>
                  </a:outerShdw>
                </a:effectLst>
              </a:rPr>
              <a:t>If you would like more information, I recommend Johns Hopkins Medicine or the CDc.</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Subtitle 2">
            <a:extLst>
              <a:ext uri="{FF2B5EF4-FFF2-40B4-BE49-F238E27FC236}">
                <a16:creationId xmlns:a16="http://schemas.microsoft.com/office/drawing/2014/main" id="{B97D3EEC-7C3F-4AAE-AD3B-D70F522F8BFA}"/>
              </a:ext>
            </a:extLst>
          </p:cNvPr>
          <p:cNvSpPr>
            <a:spLocks noGrp="1"/>
          </p:cNvSpPr>
          <p:nvPr>
            <p:ph type="subTitle" idx="1"/>
          </p:nvPr>
        </p:nvSpPr>
        <p:spPr>
          <a:xfrm>
            <a:off x="4973046" y="714375"/>
            <a:ext cx="6253751" cy="5076825"/>
          </a:xfrm>
        </p:spPr>
        <p:txBody>
          <a:bodyPr vert="horz" lIns="91440" tIns="45720" rIns="91440" bIns="45720" rtlCol="0" anchor="ctr">
            <a:normAutofit/>
          </a:bodyPr>
          <a:lstStyle/>
          <a:p>
            <a:pPr algn="l">
              <a:buFont typeface="Arial"/>
              <a:buChar char="•"/>
            </a:pPr>
            <a:r>
              <a:rPr lang="en-US">
                <a:solidFill>
                  <a:schemeClr val="tx1"/>
                </a:solidFill>
                <a:hlinkClick r:id="rId3"/>
              </a:rPr>
              <a:t>https://www.cdc.gov/coronavirus/2019-ncov/about/index.html</a:t>
            </a:r>
          </a:p>
          <a:p>
            <a:pPr algn="l">
              <a:buFont typeface="Arial"/>
              <a:buChar char="•"/>
            </a:pPr>
            <a:r>
              <a:rPr lang="en-US">
                <a:solidFill>
                  <a:schemeClr val="tx1"/>
                </a:solidFill>
                <a:hlinkClick r:id="rId4"/>
              </a:rPr>
              <a:t>https://coronavirus.jhu.edu/</a:t>
            </a:r>
          </a:p>
          <a:p>
            <a:pPr algn="l">
              <a:buFont typeface="Arial"/>
              <a:buChar char="•"/>
            </a:pPr>
            <a:endParaRPr lang="en-US">
              <a:solidFill>
                <a:schemeClr val="tx1"/>
              </a:solidFill>
            </a:endParaRPr>
          </a:p>
          <a:p>
            <a:pPr algn="l">
              <a:buFont typeface="Arial"/>
              <a:buChar char="•"/>
            </a:pPr>
            <a:r>
              <a:rPr lang="en-US">
                <a:solidFill>
                  <a:schemeClr val="tx1"/>
                </a:solidFill>
              </a:rPr>
              <a:t>Johns Hopkins updates their site more frequently. </a:t>
            </a:r>
          </a:p>
        </p:txBody>
      </p:sp>
    </p:spTree>
    <p:extLst>
      <p:ext uri="{BB962C8B-B14F-4D97-AF65-F5344CB8AC3E}">
        <p14:creationId xmlns:p14="http://schemas.microsoft.com/office/powerpoint/2010/main" val="1782354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F683-96E1-49A7-AE7B-41121A15554F}"/>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Sources Cited:</a:t>
            </a:r>
            <a:endParaRPr lang="en-US"/>
          </a:p>
        </p:txBody>
      </p:sp>
      <p:sp>
        <p:nvSpPr>
          <p:cNvPr id="3" name="Content Placeholder 2">
            <a:extLst>
              <a:ext uri="{FF2B5EF4-FFF2-40B4-BE49-F238E27FC236}">
                <a16:creationId xmlns:a16="http://schemas.microsoft.com/office/drawing/2014/main" id="{4039D797-CF38-4931-90FC-50392C2B0055}"/>
              </a:ext>
            </a:extLst>
          </p:cNvPr>
          <p:cNvSpPr>
            <a:spLocks noGrp="1"/>
          </p:cNvSpPr>
          <p:nvPr>
            <p:ph idx="1"/>
          </p:nvPr>
        </p:nvSpPr>
        <p:spPr/>
        <p:txBody>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2"/>
              </a:rPr>
              <a:t>https://www.cdc.gov/coronavirus/2019-nCoV/index.html</a:t>
            </a:r>
          </a:p>
          <a:p>
            <a:r>
              <a:rPr lang="en-US"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3"/>
              </a:rPr>
              <a:t>https://coronavirus.utah.gov/</a:t>
            </a:r>
          </a:p>
          <a:p>
            <a:r>
              <a:rPr lang="en-US"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4"/>
              </a:rPr>
              <a:t>http://www.cidrap.umn.edu/covid-19/maps-visuals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5"/>
              </a:rPr>
              <a:t>https://economictimes.indiatimes.com/news/international/world-news/covid-19-outbreak-mers-sars-had-higher-fatality-rates/articleshow/74467911.cms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6"/>
              </a:rPr>
              <a:t>https://www.nature.com/articles/d41586-020-00548-w</a:t>
            </a:r>
          </a:p>
          <a:p>
            <a:r>
              <a:rPr lang="en-US"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7"/>
              </a:rPr>
              <a:t>https://www.cdc.gov/coronavirus/2019-ncov/prepare/animals.html</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24060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1A19-51C0-42B6-BA3D-59D2AB8F4F5C}"/>
              </a:ext>
            </a:extLst>
          </p:cNvPr>
          <p:cNvSpPr>
            <a:spLocks noGrp="1"/>
          </p:cNvSpPr>
          <p:nvPr>
            <p:ph type="title"/>
          </p:nvPr>
        </p:nvSpPr>
        <p:spPr>
          <a:xfrm>
            <a:off x="163753" y="48884"/>
            <a:ext cx="11832563" cy="6707036"/>
          </a:xfrm>
        </p:spPr>
        <p:txBody>
          <a:bodyPr vert="horz" lIns="91440" tIns="45720" rIns="91440" bIns="45720" rtlCol="0" anchor="ctr">
            <a:noAutofit/>
          </a:bodyPr>
          <a:lstStyle/>
          <a:p>
            <a:r>
              <a:rPr lang="en-US" sz="4800" dirty="0">
                <a:effectLst>
                  <a:glow rad="38100">
                    <a:prstClr val="black">
                      <a:lumMod val="65000"/>
                      <a:lumOff val="35000"/>
                      <a:alpha val="40000"/>
                    </a:prstClr>
                  </a:glow>
                  <a:outerShdw blurRad="28575" dist="38100" dir="14040000" algn="tl" rotWithShape="0">
                    <a:srgbClr val="000000">
                      <a:alpha val="25000"/>
                    </a:srgbClr>
                  </a:outerShdw>
                </a:effectLst>
              </a:rPr>
              <a:t>Today we are going to talk about this Virus that has the world upside down.</a:t>
            </a:r>
            <a:br>
              <a:rPr lang="en-US" sz="4800" dirty="0">
                <a:effectLst>
                  <a:glow rad="38100">
                    <a:prstClr val="black">
                      <a:lumMod val="65000"/>
                      <a:lumOff val="35000"/>
                      <a:alpha val="40000"/>
                    </a:prstClr>
                  </a:glow>
                  <a:outerShdw blurRad="28575" dist="38100" dir="14040000" algn="tl" rotWithShape="0">
                    <a:srgbClr val="000000">
                      <a:alpha val="25000"/>
                    </a:srgbClr>
                  </a:outerShdw>
                </a:effectLst>
              </a:rPr>
            </a:br>
            <a:br>
              <a:rPr lang="en-US" sz="4800" dirty="0">
                <a:effectLst>
                  <a:glow rad="38100">
                    <a:prstClr val="black">
                      <a:lumMod val="65000"/>
                      <a:lumOff val="35000"/>
                      <a:alpha val="40000"/>
                    </a:prstClr>
                  </a:glow>
                  <a:outerShdw blurRad="28575" dist="38100" dir="14040000" algn="tl" rotWithShape="0">
                    <a:srgbClr val="000000">
                      <a:alpha val="25000"/>
                    </a:srgbClr>
                  </a:outerShdw>
                </a:effectLst>
              </a:rPr>
            </a:br>
            <a:r>
              <a:rPr lang="en-US" sz="4800" dirty="0">
                <a:effectLst>
                  <a:glow rad="38100">
                    <a:prstClr val="black">
                      <a:lumMod val="65000"/>
                      <a:lumOff val="35000"/>
                      <a:alpha val="40000"/>
                    </a:prstClr>
                  </a:glow>
                  <a:outerShdw blurRad="28575" dist="38100" dir="14040000" algn="tl" rotWithShape="0">
                    <a:srgbClr val="000000">
                      <a:alpha val="25000"/>
                    </a:srgbClr>
                  </a:outerShdw>
                </a:effectLst>
              </a:rPr>
              <a:t>What are some of the things you've heard or know?</a:t>
            </a:r>
            <a:br>
              <a:rPr lang="en-US" sz="4800" dirty="0">
                <a:effectLst>
                  <a:glow rad="38100">
                    <a:prstClr val="black">
                      <a:lumMod val="65000"/>
                      <a:lumOff val="35000"/>
                      <a:alpha val="40000"/>
                    </a:prstClr>
                  </a:glow>
                  <a:outerShdw blurRad="28575" dist="38100" dir="14040000" algn="tl" rotWithShape="0">
                    <a:srgbClr val="000000">
                      <a:alpha val="25000"/>
                    </a:srgbClr>
                  </a:outerShdw>
                </a:effectLst>
              </a:rPr>
            </a:br>
            <a:br>
              <a:rPr lang="en-US" sz="4800" dirty="0">
                <a:effectLst>
                  <a:glow rad="38100">
                    <a:prstClr val="black">
                      <a:lumMod val="65000"/>
                      <a:lumOff val="35000"/>
                      <a:alpha val="40000"/>
                    </a:prstClr>
                  </a:glow>
                  <a:outerShdw blurRad="28575" dist="38100" dir="14040000" algn="tl" rotWithShape="0">
                    <a:srgbClr val="000000">
                      <a:alpha val="25000"/>
                    </a:srgbClr>
                  </a:outerShdw>
                </a:effectLst>
              </a:rPr>
            </a:br>
            <a:r>
              <a:rPr lang="en-US" sz="4800" dirty="0">
                <a:effectLst>
                  <a:glow rad="38100">
                    <a:prstClr val="black">
                      <a:lumMod val="65000"/>
                      <a:lumOff val="35000"/>
                      <a:alpha val="40000"/>
                    </a:prstClr>
                  </a:glow>
                  <a:outerShdw blurRad="28575" dist="38100" dir="14040000" algn="tl" rotWithShape="0">
                    <a:srgbClr val="000000">
                      <a:alpha val="25000"/>
                    </a:srgbClr>
                  </a:outerShdw>
                </a:effectLst>
              </a:rPr>
              <a:t>Let's clear the air and get the real facts.</a:t>
            </a:r>
            <a:endParaRPr lang="en-US" sz="4800">
              <a:effectLst>
                <a:glow rad="38100">
                  <a:prstClr val="black">
                    <a:lumMod val="65000"/>
                    <a:lumOff val="35000"/>
                    <a:alpha val="40000"/>
                  </a:prstClr>
                </a:glow>
                <a:outerShdw blurRad="28575" dist="38100" dir="14040000" algn="tl" rotWithShape="0">
                  <a:srgbClr val="000000">
                    <a:alpha val="25000"/>
                  </a:srgbClr>
                </a:outerShdw>
              </a:effectLst>
            </a:endParaRPr>
          </a:p>
        </p:txBody>
      </p:sp>
    </p:spTree>
    <p:extLst>
      <p:ext uri="{BB962C8B-B14F-4D97-AF65-F5344CB8AC3E}">
        <p14:creationId xmlns:p14="http://schemas.microsoft.com/office/powerpoint/2010/main" val="116410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F978-441E-4972-A2B8-D654C4165CE8}"/>
              </a:ext>
            </a:extLst>
          </p:cNvPr>
          <p:cNvSpPr>
            <a:spLocks noGrp="1"/>
          </p:cNvSpPr>
          <p:nvPr>
            <p:ph type="title"/>
          </p:nvPr>
        </p:nvSpPr>
        <p:spPr/>
        <p:txBody>
          <a:bodyPr>
            <a:normAutofit/>
          </a:bodyPr>
          <a:lstStyle/>
          <a:p>
            <a:r>
              <a:rPr lang="en-US" sz="4000" dirty="0">
                <a:effectLst>
                  <a:glow rad="38100">
                    <a:prstClr val="black">
                      <a:lumMod val="65000"/>
                      <a:lumOff val="35000"/>
                      <a:alpha val="40000"/>
                    </a:prstClr>
                  </a:glow>
                  <a:outerShdw blurRad="28575" dist="38100" dir="14040000" algn="tl" rotWithShape="0">
                    <a:srgbClr val="000000">
                      <a:alpha val="25000"/>
                    </a:srgbClr>
                  </a:outerShdw>
                </a:effectLst>
              </a:rPr>
              <a:t>What is COVID-19</a:t>
            </a:r>
            <a:endParaRPr lang="en-US" sz="4000" dirty="0"/>
          </a:p>
        </p:txBody>
      </p:sp>
      <p:sp>
        <p:nvSpPr>
          <p:cNvPr id="3" name="Content Placeholder 2">
            <a:extLst>
              <a:ext uri="{FF2B5EF4-FFF2-40B4-BE49-F238E27FC236}">
                <a16:creationId xmlns:a16="http://schemas.microsoft.com/office/drawing/2014/main" id="{D17CCA7C-7FD6-4A61-BDE7-8C635A5B78A8}"/>
              </a:ext>
            </a:extLst>
          </p:cNvPr>
          <p:cNvSpPr>
            <a:spLocks noGrp="1"/>
          </p:cNvSpPr>
          <p:nvPr>
            <p:ph idx="1"/>
          </p:nvPr>
        </p:nvSpPr>
        <p:spPr/>
        <p:txBody>
          <a:bodyPr vert="horz" lIns="91440" tIns="45720" rIns="91440" bIns="45720" rtlCol="0" anchor="ctr">
            <a:noAutofit/>
          </a:bodyPr>
          <a:lstStyle/>
          <a:p>
            <a:r>
              <a:rPr lang="en-US" sz="3600" dirty="0">
                <a:effectLst>
                  <a:glow rad="38100">
                    <a:prstClr val="black">
                      <a:lumMod val="50000"/>
                      <a:lumOff val="50000"/>
                      <a:alpha val="20000"/>
                    </a:prstClr>
                  </a:glow>
                  <a:outerShdw blurRad="44450" dist="12700" dir="13860000" algn="tl" rotWithShape="0">
                    <a:srgbClr val="000000">
                      <a:alpha val="20000"/>
                    </a:srgbClr>
                  </a:outerShdw>
                </a:effectLst>
              </a:rPr>
              <a:t>COVID-19 is a respiratory illness that can spread from person to person. This is what </a:t>
            </a:r>
            <a:r>
              <a:rPr lang="en-US" sz="3600">
                <a:effectLst>
                  <a:glow rad="38100">
                    <a:prstClr val="black">
                      <a:lumMod val="50000"/>
                      <a:lumOff val="50000"/>
                      <a:alpha val="20000"/>
                    </a:prstClr>
                  </a:glow>
                  <a:outerShdw blurRad="44450" dist="12700" dir="13860000" algn="tl" rotWithShape="0">
                    <a:srgbClr val="000000">
                      <a:alpha val="20000"/>
                    </a:srgbClr>
                  </a:outerShdw>
                </a:effectLst>
              </a:rPr>
              <a:t>health educators and professionals refer to as </a:t>
            </a:r>
            <a:r>
              <a:rPr lang="en-US" sz="3600" dirty="0">
                <a:effectLst>
                  <a:glow rad="38100">
                    <a:prstClr val="black">
                      <a:lumMod val="50000"/>
                      <a:lumOff val="50000"/>
                      <a:alpha val="20000"/>
                    </a:prstClr>
                  </a:glow>
                  <a:outerShdw blurRad="44450" dist="12700" dir="13860000" algn="tl" rotWithShape="0">
                    <a:srgbClr val="000000">
                      <a:alpha val="20000"/>
                    </a:srgbClr>
                  </a:outerShdw>
                </a:effectLst>
              </a:rPr>
              <a:t>a "Communicable Disease."</a:t>
            </a:r>
          </a:p>
          <a:p>
            <a:r>
              <a:rPr lang="en-US" sz="3600" dirty="0">
                <a:effectLst>
                  <a:glow rad="38100">
                    <a:prstClr val="black">
                      <a:lumMod val="50000"/>
                      <a:lumOff val="50000"/>
                      <a:alpha val="20000"/>
                    </a:prstClr>
                  </a:glow>
                  <a:outerShdw blurRad="44450" dist="12700" dir="13860000" algn="tl" rotWithShape="0">
                    <a:srgbClr val="000000">
                      <a:alpha val="20000"/>
                    </a:srgbClr>
                  </a:outerShdw>
                </a:effectLst>
              </a:rPr>
              <a:t>It was first identified through an outbreak in Wuhan, China.</a:t>
            </a: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5" name="TextBox 4">
            <a:extLst>
              <a:ext uri="{FF2B5EF4-FFF2-40B4-BE49-F238E27FC236}">
                <a16:creationId xmlns:a16="http://schemas.microsoft.com/office/drawing/2014/main" id="{BACF35D4-A065-4900-B3F8-7F90F2441A45}"/>
              </a:ext>
            </a:extLst>
          </p:cNvPr>
          <p:cNvSpPr txBox="1"/>
          <p:nvPr/>
        </p:nvSpPr>
        <p:spPr>
          <a:xfrm>
            <a:off x="1100408" y="6146860"/>
            <a:ext cx="103200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cap="small" dirty="0">
                <a:hlinkClick r:id="rId2"/>
              </a:rPr>
              <a:t>https://www.cdc.gov/coronavirus/2019-nCoV/index.html</a:t>
            </a:r>
            <a:endParaRPr lang="en-US"/>
          </a:p>
        </p:txBody>
      </p:sp>
    </p:spTree>
    <p:extLst>
      <p:ext uri="{BB962C8B-B14F-4D97-AF65-F5344CB8AC3E}">
        <p14:creationId xmlns:p14="http://schemas.microsoft.com/office/powerpoint/2010/main" val="283547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359E-A2C3-4932-AD27-CEC45875AB35}"/>
              </a:ext>
            </a:extLst>
          </p:cNvPr>
          <p:cNvSpPr>
            <a:spLocks noGrp="1"/>
          </p:cNvSpPr>
          <p:nvPr>
            <p:ph type="title"/>
          </p:nvPr>
        </p:nvSpPr>
        <p:spPr>
          <a:xfrm>
            <a:off x="643192" y="940279"/>
            <a:ext cx="3643674" cy="1905000"/>
          </a:xfrm>
        </p:spPr>
        <p:txBody>
          <a:bodyPr>
            <a:noAutofit/>
          </a:bodyPr>
          <a:lstStyle/>
          <a:p>
            <a:r>
              <a:rPr lang="en-US" sz="4400">
                <a:effectLst>
                  <a:glow rad="38100">
                    <a:prstClr val="black">
                      <a:lumMod val="65000"/>
                      <a:lumOff val="35000"/>
                      <a:alpha val="40000"/>
                    </a:prstClr>
                  </a:glow>
                  <a:outerShdw blurRad="28575" dist="38100" dir="14040000" algn="tl" rotWithShape="0">
                    <a:srgbClr val="000000">
                      <a:alpha val="25000"/>
                    </a:srgbClr>
                  </a:outerShdw>
                </a:effectLst>
              </a:rPr>
              <a:t>Important Reminder: WE HAVE DONE THIS BEFORE!!!!</a:t>
            </a:r>
            <a:endParaRPr lang="en-US" sz="4400"/>
          </a:p>
        </p:txBody>
      </p:sp>
      <p:sp>
        <p:nvSpPr>
          <p:cNvPr id="3" name="Content Placeholder 2">
            <a:extLst>
              <a:ext uri="{FF2B5EF4-FFF2-40B4-BE49-F238E27FC236}">
                <a16:creationId xmlns:a16="http://schemas.microsoft.com/office/drawing/2014/main" id="{A26922BD-9441-4F11-9114-745339AFA00F}"/>
              </a:ext>
            </a:extLst>
          </p:cNvPr>
          <p:cNvSpPr>
            <a:spLocks noGrp="1"/>
          </p:cNvSpPr>
          <p:nvPr>
            <p:ph idx="1"/>
          </p:nvPr>
        </p:nvSpPr>
        <p:spPr>
          <a:xfrm>
            <a:off x="643192" y="3644660"/>
            <a:ext cx="3643674" cy="3216276"/>
          </a:xfrm>
        </p:spPr>
        <p:txBody>
          <a:bodyPr anchor="t">
            <a:normAutofit/>
          </a:bodyPr>
          <a:lstStyle/>
          <a:p>
            <a:r>
              <a:rPr lang="en-US" sz="2400">
                <a:effectLst>
                  <a:glow rad="38100">
                    <a:prstClr val="black">
                      <a:lumMod val="50000"/>
                      <a:lumOff val="50000"/>
                      <a:alpha val="20000"/>
                    </a:prstClr>
                  </a:glow>
                  <a:outerShdw blurRad="44450" dist="12700" dir="13860000" algn="tl" rotWithShape="0">
                    <a:srgbClr val="000000">
                      <a:alpha val="20000"/>
                    </a:srgbClr>
                  </a:outerShdw>
                </a:effectLst>
              </a:rPr>
              <a:t>Severe Acute Respiratory Syndrom (SARS) - contained within 6 months</a:t>
            </a:r>
          </a:p>
          <a:p>
            <a:endParaRPr lang="en-US" sz="180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4" name="Picture 4" descr="A black and blue text&#10;&#10;Description generated with very high confidence">
            <a:extLst>
              <a:ext uri="{FF2B5EF4-FFF2-40B4-BE49-F238E27FC236}">
                <a16:creationId xmlns:a16="http://schemas.microsoft.com/office/drawing/2014/main" id="{77106687-A185-40D6-9DAC-E41B3B0CD93B}"/>
              </a:ext>
            </a:extLst>
          </p:cNvPr>
          <p:cNvPicPr>
            <a:picLocks noChangeAspect="1"/>
          </p:cNvPicPr>
          <p:nvPr/>
        </p:nvPicPr>
        <p:blipFill>
          <a:blip r:embed="rId3"/>
          <a:stretch>
            <a:fillRect/>
          </a:stretch>
        </p:blipFill>
        <p:spPr>
          <a:xfrm>
            <a:off x="4458466" y="603355"/>
            <a:ext cx="7290444" cy="553253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5" name="TextBox 4">
            <a:extLst>
              <a:ext uri="{FF2B5EF4-FFF2-40B4-BE49-F238E27FC236}">
                <a16:creationId xmlns:a16="http://schemas.microsoft.com/office/drawing/2014/main" id="{850896E3-93BC-4BFF-BB0F-F059E578CAE0}"/>
              </a:ext>
            </a:extLst>
          </p:cNvPr>
          <p:cNvSpPr txBox="1"/>
          <p:nvPr/>
        </p:nvSpPr>
        <p:spPr>
          <a:xfrm>
            <a:off x="526212" y="6320288"/>
            <a:ext cx="112977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4"/>
              </a:rPr>
              <a:t>https://www.businessinsider.com/coronavirus-compared-to-sars-swine-flu-mers-zika-2020-3</a:t>
            </a:r>
            <a:endParaRPr lang="en-US"/>
          </a:p>
        </p:txBody>
      </p:sp>
    </p:spTree>
    <p:extLst>
      <p:ext uri="{BB962C8B-B14F-4D97-AF65-F5344CB8AC3E}">
        <p14:creationId xmlns:p14="http://schemas.microsoft.com/office/powerpoint/2010/main" val="86205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FE8A-2536-4910-A001-14D37437C130}"/>
              </a:ext>
            </a:extLst>
          </p:cNvPr>
          <p:cNvSpPr>
            <a:spLocks noGrp="1"/>
          </p:cNvSpPr>
          <p:nvPr>
            <p:ph type="title"/>
          </p:nvPr>
        </p:nvSpPr>
        <p:spPr>
          <a:xfrm>
            <a:off x="6089787" y="1127185"/>
            <a:ext cx="6200906" cy="2537603"/>
          </a:xfrm>
        </p:spPr>
        <p:txBody>
          <a:bodyPr>
            <a:noAutofit/>
          </a:bodyPr>
          <a:lstStyle/>
          <a:p>
            <a:r>
              <a:rPr lang="en-US" sz="4800" dirty="0">
                <a:effectLst>
                  <a:glow rad="38100">
                    <a:prstClr val="black">
                      <a:lumMod val="65000"/>
                      <a:lumOff val="35000"/>
                      <a:alpha val="40000"/>
                    </a:prstClr>
                  </a:glow>
                  <a:outerShdw blurRad="28575" dist="38100" dir="14040000" algn="tl" rotWithShape="0">
                    <a:srgbClr val="000000">
                      <a:alpha val="25000"/>
                    </a:srgbClr>
                  </a:outerShdw>
                </a:effectLst>
              </a:rPr>
              <a:t>Why do we call it </a:t>
            </a:r>
            <a:br>
              <a:rPr lang="en-US" sz="4800" dirty="0">
                <a:effectLst>
                  <a:glow rad="38100">
                    <a:prstClr val="black">
                      <a:lumMod val="65000"/>
                      <a:lumOff val="35000"/>
                      <a:alpha val="40000"/>
                    </a:prstClr>
                  </a:glow>
                  <a:outerShdw blurRad="28575" dist="38100" dir="14040000" algn="tl" rotWithShape="0">
                    <a:srgbClr val="000000">
                      <a:alpha val="25000"/>
                    </a:srgbClr>
                  </a:outerShdw>
                </a:effectLst>
              </a:rPr>
            </a:br>
            <a:r>
              <a:rPr lang="en-US" sz="4800" dirty="0">
                <a:effectLst>
                  <a:glow rad="38100">
                    <a:prstClr val="black">
                      <a:lumMod val="65000"/>
                      <a:lumOff val="35000"/>
                      <a:alpha val="40000"/>
                    </a:prstClr>
                  </a:glow>
                  <a:outerShdw blurRad="28575" dist="38100" dir="14040000" algn="tl" rotWithShape="0">
                    <a:srgbClr val="000000">
                      <a:alpha val="25000"/>
                    </a:srgbClr>
                  </a:outerShdw>
                </a:effectLst>
              </a:rPr>
              <a:t>"Corona Virus?"</a:t>
            </a:r>
            <a:endParaRPr lang="en-US" sz="4800" dirty="0"/>
          </a:p>
        </p:txBody>
      </p:sp>
      <p:pic>
        <p:nvPicPr>
          <p:cNvPr id="4" name="Picture 4" descr="A close up of a cake&#10;&#10;Description generated with high confidence">
            <a:extLst>
              <a:ext uri="{FF2B5EF4-FFF2-40B4-BE49-F238E27FC236}">
                <a16:creationId xmlns:a16="http://schemas.microsoft.com/office/drawing/2014/main" id="{44F59812-F0E9-4DFC-B4EF-CBD92E00FC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192" y="679457"/>
            <a:ext cx="5451627" cy="517904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6" name="TextBox 5">
            <a:extLst>
              <a:ext uri="{FF2B5EF4-FFF2-40B4-BE49-F238E27FC236}">
                <a16:creationId xmlns:a16="http://schemas.microsoft.com/office/drawing/2014/main" id="{70267AAB-F4E0-48D4-9837-4D2BF6E99E94}"/>
              </a:ext>
            </a:extLst>
          </p:cNvPr>
          <p:cNvSpPr txBox="1"/>
          <p:nvPr/>
        </p:nvSpPr>
        <p:spPr>
          <a:xfrm>
            <a:off x="3393438" y="5658447"/>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3" name="TextBox 2">
            <a:extLst>
              <a:ext uri="{FF2B5EF4-FFF2-40B4-BE49-F238E27FC236}">
                <a16:creationId xmlns:a16="http://schemas.microsoft.com/office/drawing/2014/main" id="{AC27D2D0-BE71-4F3B-BD25-5AA147B1B13D}"/>
              </a:ext>
            </a:extLst>
          </p:cNvPr>
          <p:cNvSpPr txBox="1"/>
          <p:nvPr/>
        </p:nvSpPr>
        <p:spPr>
          <a:xfrm>
            <a:off x="6650967" y="3272287"/>
            <a:ext cx="435346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Corona in Latin means Crown.</a:t>
            </a:r>
          </a:p>
          <a:p>
            <a:r>
              <a:rPr lang="en-US" dirty="0"/>
              <a:t>Because of its crown-like cell projections.</a:t>
            </a:r>
          </a:p>
        </p:txBody>
      </p:sp>
    </p:spTree>
    <p:extLst>
      <p:ext uri="{BB962C8B-B14F-4D97-AF65-F5344CB8AC3E}">
        <p14:creationId xmlns:p14="http://schemas.microsoft.com/office/powerpoint/2010/main" val="361607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7A59776-5948-400C-9935-7464561E8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F0123-8E47-413C-A394-D30C409A41AB}"/>
              </a:ext>
            </a:extLst>
          </p:cNvPr>
          <p:cNvSpPr>
            <a:spLocks noGrp="1"/>
          </p:cNvSpPr>
          <p:nvPr>
            <p:ph type="title"/>
          </p:nvPr>
        </p:nvSpPr>
        <p:spPr>
          <a:xfrm>
            <a:off x="-1203742" y="-368061"/>
            <a:ext cx="3108960" cy="2362610"/>
          </a:xfrm>
        </p:spPr>
        <p:txBody>
          <a:bodyPr>
            <a:normAutofit/>
          </a:bodyPr>
          <a:lstStyle/>
          <a:p>
            <a:pPr algn="r"/>
            <a:r>
              <a:rPr lang="en-US" sz="2800" dirty="0">
                <a:effectLst>
                  <a:glow rad="38100">
                    <a:prstClr val="black">
                      <a:lumMod val="65000"/>
                      <a:lumOff val="35000"/>
                      <a:alpha val="40000"/>
                    </a:prstClr>
                  </a:glow>
                  <a:outerShdw blurRad="28575" dist="38100" dir="14040000" algn="tl" rotWithShape="0">
                    <a:srgbClr val="000000">
                      <a:alpha val="25000"/>
                    </a:srgbClr>
                  </a:outerShdw>
                </a:effectLst>
              </a:rPr>
              <a:t>Source </a:t>
            </a:r>
            <a:endParaRPr lang="en-US" sz="2800" dirty="0"/>
          </a:p>
        </p:txBody>
      </p:sp>
      <p:sp>
        <p:nvSpPr>
          <p:cNvPr id="3" name="Content Placeholder 2">
            <a:extLst>
              <a:ext uri="{FF2B5EF4-FFF2-40B4-BE49-F238E27FC236}">
                <a16:creationId xmlns:a16="http://schemas.microsoft.com/office/drawing/2014/main" id="{D8ED283A-4EDC-4BB7-BB97-16CA1F1E79FB}"/>
              </a:ext>
            </a:extLst>
          </p:cNvPr>
          <p:cNvSpPr>
            <a:spLocks noGrp="1"/>
          </p:cNvSpPr>
          <p:nvPr>
            <p:ph idx="1"/>
          </p:nvPr>
        </p:nvSpPr>
        <p:spPr>
          <a:xfrm>
            <a:off x="2266301" y="207034"/>
            <a:ext cx="9849110" cy="2765177"/>
          </a:xfrm>
        </p:spPr>
        <p:txBody>
          <a:bodyPr vert="horz" lIns="91440" tIns="45720" rIns="91440" bIns="45720" rtlCol="0" anchor="ctr">
            <a:noAutofit/>
          </a:bodyPr>
          <a:lstStyle/>
          <a:p>
            <a:pPr>
              <a:lnSpc>
                <a:spcPct val="90000"/>
              </a:lnSpc>
            </a:pPr>
            <a:r>
              <a:rPr lang="en-US" b="1" dirty="0">
                <a:effectLst>
                  <a:glow rad="38100">
                    <a:prstClr val="black">
                      <a:lumMod val="50000"/>
                      <a:lumOff val="50000"/>
                      <a:alpha val="20000"/>
                    </a:prstClr>
                  </a:glow>
                  <a:outerShdw blurRad="44450" dist="12700" dir="13860000" algn="tl" rotWithShape="0">
                    <a:srgbClr val="000000">
                      <a:alpha val="20000"/>
                    </a:srgbClr>
                  </a:outerShdw>
                </a:effectLst>
              </a:rPr>
              <a:t>Majority of epidemic and pandemic virus have a zoonotic source.</a:t>
            </a:r>
          </a:p>
          <a:p>
            <a:pPr>
              <a:lnSpc>
                <a:spcPct val="90000"/>
              </a:lnSpc>
            </a:pPr>
            <a:endParaRPr lang="en-US" b="1" dirty="0">
              <a:effectLst>
                <a:glow rad="38100">
                  <a:prstClr val="black">
                    <a:lumMod val="50000"/>
                    <a:lumOff val="50000"/>
                    <a:alpha val="20000"/>
                  </a:prstClr>
                </a:glow>
                <a:outerShdw blurRad="44450" dist="12700" dir="13860000" algn="tl" rotWithShape="0">
                  <a:srgbClr val="000000">
                    <a:alpha val="20000"/>
                  </a:srgbClr>
                </a:outerShdw>
              </a:effectLst>
            </a:endParaRPr>
          </a:p>
          <a:p>
            <a:pPr>
              <a:lnSpc>
                <a:spcPct val="90000"/>
              </a:lnSpc>
            </a:pPr>
            <a:r>
              <a:rPr lang="en-US" b="1" dirty="0">
                <a:effectLst>
                  <a:glow rad="38100">
                    <a:prstClr val="black">
                      <a:lumMod val="50000"/>
                      <a:lumOff val="50000"/>
                      <a:alpha val="20000"/>
                    </a:prstClr>
                  </a:glow>
                  <a:outerShdw blurRad="44450" dist="12700" dir="13860000" algn="tl" rotWithShape="0">
                    <a:srgbClr val="000000">
                      <a:alpha val="20000"/>
                    </a:srgbClr>
                  </a:outerShdw>
                </a:effectLst>
              </a:rPr>
              <a:t>Severe Acute Respiratory Syndrome (SARS) stemmed from Bats</a:t>
            </a:r>
          </a:p>
          <a:p>
            <a:pPr>
              <a:lnSpc>
                <a:spcPct val="90000"/>
              </a:lnSpc>
            </a:pPr>
            <a:r>
              <a:rPr lang="en-US" b="1" dirty="0">
                <a:effectLst>
                  <a:glow rad="38100">
                    <a:prstClr val="black">
                      <a:lumMod val="50000"/>
                      <a:lumOff val="50000"/>
                      <a:alpha val="20000"/>
                    </a:prstClr>
                  </a:glow>
                  <a:outerShdw blurRad="44450" dist="12700" dir="13860000" algn="tl" rotWithShape="0">
                    <a:srgbClr val="000000">
                      <a:alpha val="20000"/>
                    </a:srgbClr>
                  </a:outerShdw>
                </a:effectLst>
              </a:rPr>
              <a:t>Middle East Respiratory Syndrome (MERS) stemmed from Camels</a:t>
            </a:r>
          </a:p>
          <a:p>
            <a:pPr>
              <a:lnSpc>
                <a:spcPct val="90000"/>
              </a:lnSpc>
            </a:pPr>
            <a:r>
              <a:rPr lang="en-US" b="1" dirty="0">
                <a:effectLst>
                  <a:glow rad="38100">
                    <a:prstClr val="black">
                      <a:lumMod val="50000"/>
                      <a:lumOff val="50000"/>
                      <a:alpha val="20000"/>
                    </a:prstClr>
                  </a:glow>
                  <a:outerShdw blurRad="44450" dist="12700" dir="13860000" algn="tl" rotWithShape="0">
                    <a:srgbClr val="000000">
                      <a:alpha val="20000"/>
                    </a:srgbClr>
                  </a:outerShdw>
                </a:effectLst>
              </a:rPr>
              <a:t>Swine Influenza (Swine Flu) stemmed from Pigs</a:t>
            </a:r>
          </a:p>
        </p:txBody>
      </p:sp>
      <p:pic>
        <p:nvPicPr>
          <p:cNvPr id="8" name="Picture 8" descr="A brown horse standing next to a camel&#10;&#10;Description generated with very high confidence">
            <a:extLst>
              <a:ext uri="{FF2B5EF4-FFF2-40B4-BE49-F238E27FC236}">
                <a16:creationId xmlns:a16="http://schemas.microsoft.com/office/drawing/2014/main" id="{ED8FF460-75A6-47B8-97B4-C9445A5D86F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387" r="2523" b="4"/>
          <a:stretch/>
        </p:blipFill>
        <p:spPr>
          <a:xfrm>
            <a:off x="895352" y="3225959"/>
            <a:ext cx="334092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4" name="Picture 4" descr="A close up of an animal&#10;&#10;Description generated with very high confidence">
            <a:extLst>
              <a:ext uri="{FF2B5EF4-FFF2-40B4-BE49-F238E27FC236}">
                <a16:creationId xmlns:a16="http://schemas.microsoft.com/office/drawing/2014/main" id="{0CC97AEA-DE1D-4926-BCDB-686F919C315B}"/>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25808" r="-2" b="20834"/>
          <a:stretch/>
        </p:blipFill>
        <p:spPr>
          <a:xfrm>
            <a:off x="4413020" y="3225959"/>
            <a:ext cx="3337560"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12" name="Picture 12" descr="A small baby sheep&#10;&#10;Description generated with high confidence">
            <a:extLst>
              <a:ext uri="{FF2B5EF4-FFF2-40B4-BE49-F238E27FC236}">
                <a16:creationId xmlns:a16="http://schemas.microsoft.com/office/drawing/2014/main" id="{09419CCE-B10C-49EC-AABA-768C14EC43C4}"/>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t="10830" r="-5" b="15351"/>
          <a:stretch/>
        </p:blipFill>
        <p:spPr>
          <a:xfrm>
            <a:off x="7927327" y="3225959"/>
            <a:ext cx="3337560"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6" name="TextBox 5">
            <a:extLst>
              <a:ext uri="{FF2B5EF4-FFF2-40B4-BE49-F238E27FC236}">
                <a16:creationId xmlns:a16="http://schemas.microsoft.com/office/drawing/2014/main" id="{090B735A-86B3-4126-BA5E-0C7FC860E1F3}"/>
              </a:ext>
            </a:extLst>
          </p:cNvPr>
          <p:cNvSpPr txBox="1"/>
          <p:nvPr/>
        </p:nvSpPr>
        <p:spPr>
          <a:xfrm>
            <a:off x="4856839" y="5703791"/>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4" name="TextBox 13">
            <a:extLst>
              <a:ext uri="{FF2B5EF4-FFF2-40B4-BE49-F238E27FC236}">
                <a16:creationId xmlns:a16="http://schemas.microsoft.com/office/drawing/2014/main" id="{55195930-A550-442E-80A4-EFB4E2AEE835}"/>
              </a:ext>
            </a:extLst>
          </p:cNvPr>
          <p:cNvSpPr txBox="1"/>
          <p:nvPr/>
        </p:nvSpPr>
        <p:spPr>
          <a:xfrm>
            <a:off x="8371146" y="5703791"/>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5" name="TextBox 4">
            <a:extLst>
              <a:ext uri="{FF2B5EF4-FFF2-40B4-BE49-F238E27FC236}">
                <a16:creationId xmlns:a16="http://schemas.microsoft.com/office/drawing/2014/main" id="{EA225AA2-5831-4624-B980-058E19E7A28F}"/>
              </a:ext>
            </a:extLst>
          </p:cNvPr>
          <p:cNvSpPr txBox="1"/>
          <p:nvPr/>
        </p:nvSpPr>
        <p:spPr>
          <a:xfrm>
            <a:off x="785004" y="6291532"/>
            <a:ext cx="90231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10"/>
              </a:rPr>
              <a:t>https://www.who.int/ith/diseases/sars/en/</a:t>
            </a:r>
            <a:endParaRPr lang="en-US"/>
          </a:p>
        </p:txBody>
      </p:sp>
    </p:spTree>
    <p:extLst>
      <p:ext uri="{BB962C8B-B14F-4D97-AF65-F5344CB8AC3E}">
        <p14:creationId xmlns:p14="http://schemas.microsoft.com/office/powerpoint/2010/main" val="167477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27C19F7-0CCA-418E-BD59-C5D8048DE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CC87F-4B3D-4492-B0D2-1C6B4F976A63}"/>
              </a:ext>
            </a:extLst>
          </p:cNvPr>
          <p:cNvSpPr>
            <a:spLocks noGrp="1"/>
          </p:cNvSpPr>
          <p:nvPr>
            <p:ph type="title"/>
          </p:nvPr>
        </p:nvSpPr>
        <p:spPr>
          <a:xfrm>
            <a:off x="4303643" y="609600"/>
            <a:ext cx="6743767" cy="1905000"/>
          </a:xfrm>
        </p:spPr>
        <p:txBody>
          <a:bodyPr>
            <a:normAutofit/>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These are some potential sources of Covid-19</a:t>
            </a:r>
            <a:endParaRPr lang="en-US" dirty="0"/>
          </a:p>
        </p:txBody>
      </p:sp>
      <p:pic>
        <p:nvPicPr>
          <p:cNvPr id="8" name="Picture 8" descr="A rodent standing on a dirt road&#10;&#10;Description generated with very high confidence">
            <a:extLst>
              <a:ext uri="{FF2B5EF4-FFF2-40B4-BE49-F238E27FC236}">
                <a16:creationId xmlns:a16="http://schemas.microsoft.com/office/drawing/2014/main" id="{F9D48B0B-7984-4A22-ABB5-DA1C6A545F8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6569" r="2" b="5835"/>
          <a:stretch/>
        </p:blipFill>
        <p:spPr>
          <a:xfrm>
            <a:off x="257591" y="10"/>
            <a:ext cx="3479523" cy="2285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pic>
        <p:nvPicPr>
          <p:cNvPr id="12" name="Picture 12" descr="A bird walking in the sand&#10;&#10;Description generated with high confidence">
            <a:extLst>
              <a:ext uri="{FF2B5EF4-FFF2-40B4-BE49-F238E27FC236}">
                <a16:creationId xmlns:a16="http://schemas.microsoft.com/office/drawing/2014/main" id="{436A900F-3B90-4CF6-B284-C0E76EDFC78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1365" r="3394" b="-3"/>
          <a:stretch/>
        </p:blipFill>
        <p:spPr>
          <a:xfrm>
            <a:off x="257590" y="2286001"/>
            <a:ext cx="3479523" cy="228600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pic>
        <p:nvPicPr>
          <p:cNvPr id="4" name="Picture 4" descr="A picture containing bat, animal, umbrella, sitting&#10;&#10;Description generated with very high confidence">
            <a:extLst>
              <a:ext uri="{FF2B5EF4-FFF2-40B4-BE49-F238E27FC236}">
                <a16:creationId xmlns:a16="http://schemas.microsoft.com/office/drawing/2014/main" id="{29316B9D-9E96-4099-9CEB-C0641D1D0C20}"/>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219" r="99" b="-3"/>
          <a:stretch/>
        </p:blipFill>
        <p:spPr>
          <a:xfrm>
            <a:off x="257589" y="4572000"/>
            <a:ext cx="3483864" cy="228600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0B685728-D601-4203-9035-D4E18C0B6BE6}"/>
              </a:ext>
            </a:extLst>
          </p:cNvPr>
          <p:cNvSpPr>
            <a:spLocks noGrp="1"/>
          </p:cNvSpPr>
          <p:nvPr>
            <p:ph idx="1"/>
          </p:nvPr>
        </p:nvSpPr>
        <p:spPr>
          <a:xfrm>
            <a:off x="4303643" y="2666999"/>
            <a:ext cx="6761536" cy="3415749"/>
          </a:xfrm>
        </p:spPr>
        <p:txBody>
          <a:bodyPr>
            <a:normAutofit/>
          </a:bodyPr>
          <a:lstStyle/>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In China, 66% of initial Covid-19 cases had direct exposure to the Huanan Seafood Market.</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These 3 animals were found to be possible carriers...</a:t>
            </a: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6" name="TextBox 5">
            <a:extLst>
              <a:ext uri="{FF2B5EF4-FFF2-40B4-BE49-F238E27FC236}">
                <a16:creationId xmlns:a16="http://schemas.microsoft.com/office/drawing/2014/main" id="{32219EF1-DA51-410E-9FBE-5E202D09B8C0}"/>
              </a:ext>
            </a:extLst>
          </p:cNvPr>
          <p:cNvSpPr txBox="1"/>
          <p:nvPr/>
        </p:nvSpPr>
        <p:spPr>
          <a:xfrm>
            <a:off x="1040072" y="6657945"/>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F2B903B1-65E9-4E82-94BF-E127E20256EB}"/>
              </a:ext>
            </a:extLst>
          </p:cNvPr>
          <p:cNvSpPr txBox="1"/>
          <p:nvPr/>
        </p:nvSpPr>
        <p:spPr>
          <a:xfrm>
            <a:off x="1035733" y="2085945"/>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4" name="TextBox 13">
            <a:extLst>
              <a:ext uri="{FF2B5EF4-FFF2-40B4-BE49-F238E27FC236}">
                <a16:creationId xmlns:a16="http://schemas.microsoft.com/office/drawing/2014/main" id="{5713F5C7-8444-4E21-86B0-38E61B4BDE43}"/>
              </a:ext>
            </a:extLst>
          </p:cNvPr>
          <p:cNvSpPr txBox="1"/>
          <p:nvPr/>
        </p:nvSpPr>
        <p:spPr>
          <a:xfrm>
            <a:off x="1035732" y="4371946"/>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752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78B3-18AB-4A2B-BACD-772A0FD53E21}"/>
              </a:ext>
            </a:extLst>
          </p:cNvPr>
          <p:cNvSpPr>
            <a:spLocks noGrp="1"/>
          </p:cNvSpPr>
          <p:nvPr>
            <p:ph type="title"/>
          </p:nvPr>
        </p:nvSpPr>
        <p:spPr>
          <a:xfrm>
            <a:off x="669851" y="1430179"/>
            <a:ext cx="3029313" cy="3675908"/>
          </a:xfrm>
        </p:spPr>
        <p:txBody>
          <a:bodyPr anchor="ctr">
            <a:normAutofit/>
          </a:bodyPr>
          <a:lstStyle/>
          <a:p>
            <a:pPr>
              <a:lnSpc>
                <a:spcPct val="90000"/>
              </a:lnSpc>
            </a:pPr>
            <a:r>
              <a:rPr lang="en-US" sz="3100">
                <a:effectLst>
                  <a:glow rad="38100">
                    <a:prstClr val="black">
                      <a:lumMod val="65000"/>
                      <a:lumOff val="35000"/>
                      <a:alpha val="40000"/>
                    </a:prstClr>
                  </a:glow>
                  <a:outerShdw blurRad="28575" dist="38100" dir="14040000" algn="tl" rotWithShape="0">
                    <a:srgbClr val="000000">
                      <a:alpha val="25000"/>
                    </a:srgbClr>
                  </a:outerShdw>
                </a:effectLst>
              </a:rPr>
              <a:t>The virus emerged from an animal and now spreading from person to person. </a:t>
            </a:r>
            <a:endParaRPr lang="en-US" sz="3100"/>
          </a:p>
        </p:txBody>
      </p:sp>
      <p:sp>
        <p:nvSpPr>
          <p:cNvPr id="10" name="Rectangle 9">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4" name="Rectangle 13">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81137166-1E46-465E-A7BB-43B2BE15A708}"/>
              </a:ext>
            </a:extLst>
          </p:cNvPr>
          <p:cNvGraphicFramePr>
            <a:graphicFrameLocks noGrp="1"/>
          </p:cNvGraphicFramePr>
          <p:nvPr>
            <p:ph idx="1"/>
            <p:extLst>
              <p:ext uri="{D42A27DB-BD31-4B8C-83A1-F6EECF244321}">
                <p14:modId xmlns:p14="http://schemas.microsoft.com/office/powerpoint/2010/main" val="2530875561"/>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410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DA6885-108C-4E3A-955C-689C4DE18BFF}"/>
              </a:ext>
            </a:extLst>
          </p:cNvPr>
          <p:cNvSpPr>
            <a:spLocks noGrp="1"/>
          </p:cNvSpPr>
          <p:nvPr>
            <p:ph type="title"/>
          </p:nvPr>
        </p:nvSpPr>
        <p:spPr>
          <a:xfrm>
            <a:off x="1141413" y="609600"/>
            <a:ext cx="9905998" cy="1065451"/>
          </a:xfrm>
        </p:spPr>
        <p:txBody>
          <a:bodyPr>
            <a:normAutofit/>
          </a:bodyPr>
          <a:lstStyle/>
          <a:p>
            <a:pPr algn="ctr"/>
            <a:r>
              <a:rPr lang="en-US">
                <a:solidFill>
                  <a:srgbClr val="BFBFBF"/>
                </a:solidFill>
                <a:effectLst>
                  <a:glow rad="38100">
                    <a:prstClr val="black">
                      <a:lumMod val="65000"/>
                      <a:lumOff val="35000"/>
                      <a:alpha val="40000"/>
                    </a:prstClr>
                  </a:glow>
                  <a:outerShdw blurRad="28575" dist="38100" dir="14040000" algn="tl" rotWithShape="0">
                    <a:srgbClr val="000000">
                      <a:alpha val="25000"/>
                    </a:srgbClr>
                  </a:outerShdw>
                </a:effectLst>
              </a:rPr>
              <a:t>Where are we with the spread of COVID-19?</a:t>
            </a:r>
            <a:endParaRPr lang="en-US">
              <a:solidFill>
                <a:srgbClr val="BFBFBF"/>
              </a:solidFill>
            </a:endParaRPr>
          </a:p>
        </p:txBody>
      </p:sp>
      <p:sp>
        <p:nvSpPr>
          <p:cNvPr id="3" name="Content Placeholder 2">
            <a:extLst>
              <a:ext uri="{FF2B5EF4-FFF2-40B4-BE49-F238E27FC236}">
                <a16:creationId xmlns:a16="http://schemas.microsoft.com/office/drawing/2014/main" id="{AA0F29B2-99AF-4EDD-9B93-3E0D9EC9DE2A}"/>
              </a:ext>
            </a:extLst>
          </p:cNvPr>
          <p:cNvSpPr>
            <a:spLocks noGrp="1"/>
          </p:cNvSpPr>
          <p:nvPr>
            <p:ph idx="1"/>
          </p:nvPr>
        </p:nvSpPr>
        <p:spPr>
          <a:xfrm>
            <a:off x="1141413" y="2666999"/>
            <a:ext cx="9905998" cy="3124201"/>
          </a:xfrm>
        </p:spPr>
        <p:txBody>
          <a:bodyPr>
            <a:normAutofit/>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Sporadic – occur rarely and don’t have a geographic focus</a:t>
            </a:r>
          </a:p>
          <a:p>
            <a:r>
              <a:rPr lang="en-US">
                <a:effectLst>
                  <a:glow rad="38100">
                    <a:prstClr val="black">
                      <a:lumMod val="50000"/>
                      <a:lumOff val="50000"/>
                      <a:alpha val="20000"/>
                    </a:prstClr>
                  </a:glow>
                  <a:outerShdw blurRad="44450" dist="12700" dir="13860000" algn="tl" rotWithShape="0">
                    <a:srgbClr val="000000">
                      <a:alpha val="20000"/>
                    </a:srgbClr>
                  </a:outerShdw>
                </a:effectLst>
              </a:rPr>
              <a:t>Endemic – occur within a population</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Epidemic – occur within a country</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Pandemic – global outbreak</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10669156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TC103457485[[fn=Mesh]]</Template>
  <TotalTime>0</TotalTime>
  <Words>0</Words>
  <Application>Microsoft Office PowerPoint</Application>
  <PresentationFormat>Widescreen</PresentationFormat>
  <Paragraphs>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Mesh</vt:lpstr>
      <vt:lpstr>COVID-19</vt:lpstr>
      <vt:lpstr>Today we are going to talk about this Virus that has the world upside down.  What are some of the things you've heard or know?  Let's clear the air and get the real facts.</vt:lpstr>
      <vt:lpstr>What is COVID-19</vt:lpstr>
      <vt:lpstr>Important Reminder: WE HAVE DONE THIS BEFORE!!!!</vt:lpstr>
      <vt:lpstr>Why do we call it  "Corona Virus?"</vt:lpstr>
      <vt:lpstr>Source </vt:lpstr>
      <vt:lpstr>These are some potential sources of Covid-19</vt:lpstr>
      <vt:lpstr>The virus emerged from an animal and now spreading from person to person. </vt:lpstr>
      <vt:lpstr>Where are we with the spread of COVID-19?</vt:lpstr>
      <vt:lpstr>Map of covid-19 Spread</vt:lpstr>
      <vt:lpstr>Why are we freaking out?!?</vt:lpstr>
      <vt:lpstr>PowerPoint Presentation</vt:lpstr>
      <vt:lpstr>PowerPoint Presentation</vt:lpstr>
      <vt:lpstr>What Can you do?</vt:lpstr>
      <vt:lpstr>Why the social distancing?</vt:lpstr>
      <vt:lpstr>Reasons Youthcare students should feel safe:</vt:lpstr>
      <vt:lpstr>If you would like more information, I recommend Johns Hopkins Medicine or the CDc.</vt:lpstr>
      <vt:lpstr>Sources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553</cp:revision>
  <dcterms:created xsi:type="dcterms:W3CDTF">2020-03-16T17:22:55Z</dcterms:created>
  <dcterms:modified xsi:type="dcterms:W3CDTF">2020-03-20T19:11:54Z</dcterms:modified>
</cp:coreProperties>
</file>